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5"/>
  </p:sldMasterIdLst>
  <p:notesMasterIdLst>
    <p:notesMasterId r:id="rId28"/>
  </p:notesMasterIdLst>
  <p:handoutMasterIdLst>
    <p:handoutMasterId r:id="rId29"/>
  </p:handoutMasterIdLst>
  <p:sldIdLst>
    <p:sldId id="256" r:id="rId6"/>
    <p:sldId id="263" r:id="rId7"/>
    <p:sldId id="264" r:id="rId8"/>
    <p:sldId id="257" r:id="rId9"/>
    <p:sldId id="265" r:id="rId10"/>
    <p:sldId id="258" r:id="rId11"/>
    <p:sldId id="259" r:id="rId12"/>
    <p:sldId id="260" r:id="rId13"/>
    <p:sldId id="266" r:id="rId14"/>
    <p:sldId id="267" r:id="rId15"/>
    <p:sldId id="268" r:id="rId16"/>
    <p:sldId id="26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9F57E23-4663-4DDA-9E3F-BCB8374973CD}">
          <p14:sldIdLst>
            <p14:sldId id="256"/>
            <p14:sldId id="263"/>
          </p14:sldIdLst>
        </p14:section>
        <p14:section name="MOU Background" id="{06316215-F423-495A-AD9D-D96BB54961EE}">
          <p14:sldIdLst>
            <p14:sldId id="264"/>
            <p14:sldId id="257"/>
            <p14:sldId id="265"/>
            <p14:sldId id="258"/>
            <p14:sldId id="259"/>
            <p14:sldId id="260"/>
          </p14:sldIdLst>
        </p14:section>
        <p14:section name="MOU Benefits" id="{12B1F559-FEB1-F54D-8A03-C69B1B79F2E6}">
          <p14:sldIdLst>
            <p14:sldId id="266"/>
            <p14:sldId id="267"/>
            <p14:sldId id="268"/>
          </p14:sldIdLst>
        </p14:section>
        <p14:section name="MOU Components" id="{F629E720-89AA-A245-9CF1-18C833AE3A76}">
          <p14:sldIdLst>
            <p14:sldId id="261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CA441E"/>
    <a:srgbClr val="05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-10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y\Documents\Final%20Vaccine%20Model\Adult%20Vaccines%20by%20Week%20by%20State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022215973"/>
          <c:y val="0.0470954663123129"/>
          <c:w val="0.81289745031871"/>
          <c:h val="0.685271234210644"/>
        </c:manualLayout>
      </c:layout>
      <c:lineChart>
        <c:grouping val="standard"/>
        <c:varyColors val="0"/>
        <c:ser>
          <c:idx val="0"/>
          <c:order val="0"/>
          <c:tx>
            <c:v>With Pharmacies</c:v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'Scenario 1'!$B$1:$AA$1</c:f>
              <c:strCache>
                <c:ptCount val="26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9</c:v>
                </c:pt>
                <c:pt idx="8">
                  <c:v>Week 8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 13</c:v>
                </c:pt>
                <c:pt idx="13">
                  <c:v>Week 14</c:v>
                </c:pt>
                <c:pt idx="14">
                  <c:v>Week 15</c:v>
                </c:pt>
                <c:pt idx="15">
                  <c:v>Week 16</c:v>
                </c:pt>
                <c:pt idx="16">
                  <c:v>Week 17</c:v>
                </c:pt>
                <c:pt idx="17">
                  <c:v>Week 18</c:v>
                </c:pt>
                <c:pt idx="18">
                  <c:v>Week 19</c:v>
                </c:pt>
                <c:pt idx="19">
                  <c:v>Week 20</c:v>
                </c:pt>
                <c:pt idx="20">
                  <c:v>Week 21</c:v>
                </c:pt>
                <c:pt idx="21">
                  <c:v>Week 22</c:v>
                </c:pt>
                <c:pt idx="22">
                  <c:v>Week 23</c:v>
                </c:pt>
                <c:pt idx="23">
                  <c:v>Week 24</c:v>
                </c:pt>
                <c:pt idx="24">
                  <c:v>Week 25</c:v>
                </c:pt>
                <c:pt idx="25">
                  <c:v>Week 26</c:v>
                </c:pt>
              </c:strCache>
            </c:strRef>
          </c:cat>
          <c:val>
            <c:numRef>
              <c:f>'Scenario 1'!$B$59:$AA$59</c:f>
              <c:numCache>
                <c:formatCode>General</c:formatCode>
                <c:ptCount val="26"/>
                <c:pt idx="0">
                  <c:v>0.0</c:v>
                </c:pt>
                <c:pt idx="1">
                  <c:v>213754.0</c:v>
                </c:pt>
                <c:pt idx="2">
                  <c:v>1.0501757E7</c:v>
                </c:pt>
                <c:pt idx="3">
                  <c:v>3.345678E7</c:v>
                </c:pt>
                <c:pt idx="4">
                  <c:v>5.8009048E7</c:v>
                </c:pt>
                <c:pt idx="5">
                  <c:v>8.0563566E7</c:v>
                </c:pt>
                <c:pt idx="6">
                  <c:v>1.03245436E8</c:v>
                </c:pt>
                <c:pt idx="7">
                  <c:v>1.26262916E8</c:v>
                </c:pt>
                <c:pt idx="8">
                  <c:v>1.47455239E8</c:v>
                </c:pt>
                <c:pt idx="9">
                  <c:v>1.70034588E8</c:v>
                </c:pt>
                <c:pt idx="10">
                  <c:v>1.92006698E8</c:v>
                </c:pt>
                <c:pt idx="11">
                  <c:v>2.13872795E8</c:v>
                </c:pt>
                <c:pt idx="12">
                  <c:v>2.28871713E8</c:v>
                </c:pt>
                <c:pt idx="13">
                  <c:v>2.31384117E8</c:v>
                </c:pt>
                <c:pt idx="14">
                  <c:v>2.33625271E8</c:v>
                </c:pt>
                <c:pt idx="15">
                  <c:v>2.34564071E8</c:v>
                </c:pt>
                <c:pt idx="16">
                  <c:v>2.34564071E8</c:v>
                </c:pt>
                <c:pt idx="17">
                  <c:v>2.34564071E8</c:v>
                </c:pt>
                <c:pt idx="18">
                  <c:v>2.34564071E8</c:v>
                </c:pt>
                <c:pt idx="19">
                  <c:v>2.34564071E8</c:v>
                </c:pt>
                <c:pt idx="20">
                  <c:v>2.34564071E8</c:v>
                </c:pt>
                <c:pt idx="21">
                  <c:v>2.34564071E8</c:v>
                </c:pt>
                <c:pt idx="22">
                  <c:v>2.34564071E8</c:v>
                </c:pt>
                <c:pt idx="23">
                  <c:v>2.34564071E8</c:v>
                </c:pt>
                <c:pt idx="24">
                  <c:v>2.34564071E8</c:v>
                </c:pt>
                <c:pt idx="25">
                  <c:v>2.34564071E8</c:v>
                </c:pt>
              </c:numCache>
            </c:numRef>
          </c:val>
          <c:smooth val="0"/>
        </c:ser>
        <c:ser>
          <c:idx val="1"/>
          <c:order val="1"/>
          <c:tx>
            <c:v>Without Pharmacy</c:v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'Scenario 1'!$B$1:$AA$1</c:f>
              <c:strCache>
                <c:ptCount val="26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9</c:v>
                </c:pt>
                <c:pt idx="8">
                  <c:v>Week 8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 13</c:v>
                </c:pt>
                <c:pt idx="13">
                  <c:v>Week 14</c:v>
                </c:pt>
                <c:pt idx="14">
                  <c:v>Week 15</c:v>
                </c:pt>
                <c:pt idx="15">
                  <c:v>Week 16</c:v>
                </c:pt>
                <c:pt idx="16">
                  <c:v>Week 17</c:v>
                </c:pt>
                <c:pt idx="17">
                  <c:v>Week 18</c:v>
                </c:pt>
                <c:pt idx="18">
                  <c:v>Week 19</c:v>
                </c:pt>
                <c:pt idx="19">
                  <c:v>Week 20</c:v>
                </c:pt>
                <c:pt idx="20">
                  <c:v>Week 21</c:v>
                </c:pt>
                <c:pt idx="21">
                  <c:v>Week 22</c:v>
                </c:pt>
                <c:pt idx="22">
                  <c:v>Week 23</c:v>
                </c:pt>
                <c:pt idx="23">
                  <c:v>Week 24</c:v>
                </c:pt>
                <c:pt idx="24">
                  <c:v>Week 25</c:v>
                </c:pt>
                <c:pt idx="25">
                  <c:v>Week 26</c:v>
                </c:pt>
              </c:strCache>
            </c:strRef>
          </c:cat>
          <c:val>
            <c:numRef>
              <c:f>'Scenario 2'!$B$57:$AA$57</c:f>
              <c:numCache>
                <c:formatCode>General</c:formatCode>
                <c:ptCount val="26"/>
                <c:pt idx="0">
                  <c:v>0.0</c:v>
                </c:pt>
                <c:pt idx="1">
                  <c:v>213405.0</c:v>
                </c:pt>
                <c:pt idx="2">
                  <c:v>9.528531E6</c:v>
                </c:pt>
                <c:pt idx="3">
                  <c:v>2.4691338E7</c:v>
                </c:pt>
                <c:pt idx="4">
                  <c:v>3.7124128E7</c:v>
                </c:pt>
                <c:pt idx="5">
                  <c:v>4.9967467E7</c:v>
                </c:pt>
                <c:pt idx="6">
                  <c:v>6.3562534E7</c:v>
                </c:pt>
                <c:pt idx="7">
                  <c:v>7.7419998E7</c:v>
                </c:pt>
                <c:pt idx="8">
                  <c:v>8.9301352E7</c:v>
                </c:pt>
                <c:pt idx="9">
                  <c:v>1.03883603E8</c:v>
                </c:pt>
                <c:pt idx="10">
                  <c:v>1.16735051E8</c:v>
                </c:pt>
                <c:pt idx="11">
                  <c:v>1.29652498E8</c:v>
                </c:pt>
                <c:pt idx="12">
                  <c:v>1.42819079E8</c:v>
                </c:pt>
                <c:pt idx="13">
                  <c:v>1.5462941E8</c:v>
                </c:pt>
                <c:pt idx="14">
                  <c:v>1.63706165E8</c:v>
                </c:pt>
                <c:pt idx="15">
                  <c:v>1.7423921E8</c:v>
                </c:pt>
                <c:pt idx="16">
                  <c:v>1.82264398E8</c:v>
                </c:pt>
                <c:pt idx="17">
                  <c:v>1.89354073E8</c:v>
                </c:pt>
                <c:pt idx="18">
                  <c:v>1.96550693E8</c:v>
                </c:pt>
                <c:pt idx="19">
                  <c:v>2.03200683E8</c:v>
                </c:pt>
                <c:pt idx="20">
                  <c:v>2.08086428E8</c:v>
                </c:pt>
                <c:pt idx="21">
                  <c:v>2.13608331E8</c:v>
                </c:pt>
                <c:pt idx="22">
                  <c:v>2.17386683E8</c:v>
                </c:pt>
                <c:pt idx="23">
                  <c:v>2.20651859E8</c:v>
                </c:pt>
                <c:pt idx="24">
                  <c:v>2.24340843E8</c:v>
                </c:pt>
                <c:pt idx="25">
                  <c:v>2.26892949E8</c:v>
                </c:pt>
              </c:numCache>
            </c:numRef>
          </c:val>
          <c:smooth val="0"/>
        </c:ser>
        <c:ser>
          <c:idx val="2"/>
          <c:order val="2"/>
          <c:tx>
            <c:v>80% Coverage</c:v>
          </c:tx>
          <c:spPr>
            <a:ln w="571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'Scenario 1'!$B$62:$AA$62</c:f>
              <c:numCache>
                <c:formatCode>General</c:formatCode>
                <c:ptCount val="26"/>
                <c:pt idx="0">
                  <c:v>1.87651257E8</c:v>
                </c:pt>
                <c:pt idx="1">
                  <c:v>1.87651257E8</c:v>
                </c:pt>
                <c:pt idx="2">
                  <c:v>1.87651257E8</c:v>
                </c:pt>
                <c:pt idx="3">
                  <c:v>1.87651257E8</c:v>
                </c:pt>
                <c:pt idx="4">
                  <c:v>1.87651257E8</c:v>
                </c:pt>
                <c:pt idx="5">
                  <c:v>1.87651257E8</c:v>
                </c:pt>
                <c:pt idx="6">
                  <c:v>1.87651257E8</c:v>
                </c:pt>
                <c:pt idx="7">
                  <c:v>1.87651257E8</c:v>
                </c:pt>
                <c:pt idx="8">
                  <c:v>1.87651257E8</c:v>
                </c:pt>
                <c:pt idx="9">
                  <c:v>1.87651257E8</c:v>
                </c:pt>
                <c:pt idx="10">
                  <c:v>1.87651257E8</c:v>
                </c:pt>
                <c:pt idx="11">
                  <c:v>1.87651257E8</c:v>
                </c:pt>
                <c:pt idx="12">
                  <c:v>1.87651257E8</c:v>
                </c:pt>
                <c:pt idx="13">
                  <c:v>1.87651257E8</c:v>
                </c:pt>
                <c:pt idx="14">
                  <c:v>1.87651257E8</c:v>
                </c:pt>
                <c:pt idx="15">
                  <c:v>1.87651257E8</c:v>
                </c:pt>
                <c:pt idx="16">
                  <c:v>1.87651257E8</c:v>
                </c:pt>
                <c:pt idx="17">
                  <c:v>1.87651257E8</c:v>
                </c:pt>
                <c:pt idx="18">
                  <c:v>1.87651257E8</c:v>
                </c:pt>
                <c:pt idx="19">
                  <c:v>1.87651257E8</c:v>
                </c:pt>
                <c:pt idx="20">
                  <c:v>1.87651257E8</c:v>
                </c:pt>
                <c:pt idx="21">
                  <c:v>1.87651257E8</c:v>
                </c:pt>
                <c:pt idx="22">
                  <c:v>1.87651257E8</c:v>
                </c:pt>
                <c:pt idx="23">
                  <c:v>1.87651257E8</c:v>
                </c:pt>
                <c:pt idx="24">
                  <c:v>1.87651257E8</c:v>
                </c:pt>
                <c:pt idx="25">
                  <c:v>1.87651257E8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807944"/>
        <c:axId val="2135811544"/>
        <c:extLst/>
      </c:lineChart>
      <c:catAx>
        <c:axId val="213580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en-US"/>
          </a:p>
        </c:txPr>
        <c:crossAx val="2135811544"/>
        <c:crosses val="autoZero"/>
        <c:auto val="1"/>
        <c:lblAlgn val="ctr"/>
        <c:lblOffset val="100"/>
        <c:noMultiLvlLbl val="0"/>
      </c:catAx>
      <c:valAx>
        <c:axId val="213581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r>
                  <a:rPr lang="en-US">
                    <a:solidFill>
                      <a:schemeClr val="accent2">
                        <a:lumMod val="50000"/>
                      </a:schemeClr>
                    </a:solidFill>
                  </a:rPr>
                  <a:t>Total # Vaccines Administered (Cumulative)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en-US"/>
          </a:p>
        </c:txPr>
        <c:crossAx val="213580794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0533738751406074"/>
          <c:y val="0.913414287484824"/>
          <c:w val="0.899999956374913"/>
          <c:h val="0.082880489704511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accent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E2B22-7C9B-FF44-B855-5A384C3883DE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91D716-CB6E-7B4A-BA6D-C8A69729FE3D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Align Internal State Health Department Groups</a:t>
          </a:r>
          <a:endParaRPr lang="en-US" dirty="0"/>
        </a:p>
      </dgm:t>
    </dgm:pt>
    <dgm:pt modelId="{AF34719D-CDAD-F145-B0A1-4E679BAC8361}" type="parTrans" cxnId="{E4686F1E-2DF3-CA45-B988-EB85660BA382}">
      <dgm:prSet/>
      <dgm:spPr/>
      <dgm:t>
        <a:bodyPr/>
        <a:lstStyle/>
        <a:p>
          <a:endParaRPr lang="en-US"/>
        </a:p>
      </dgm:t>
    </dgm:pt>
    <dgm:pt modelId="{6C2F36A8-EEB0-4344-B39D-B71D2967E1DC}" type="sibTrans" cxnId="{E4686F1E-2DF3-CA45-B988-EB85660BA382}">
      <dgm:prSet/>
      <dgm:spPr/>
      <dgm:t>
        <a:bodyPr/>
        <a:lstStyle/>
        <a:p>
          <a:endParaRPr lang="en-US"/>
        </a:p>
      </dgm:t>
    </dgm:pt>
    <dgm:pt modelId="{961AF1BF-C7EC-EF47-9BFD-2CF2FB9B6E16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Keep Up The Momentum!</a:t>
          </a:r>
          <a:endParaRPr lang="en-US" dirty="0"/>
        </a:p>
      </dgm:t>
    </dgm:pt>
    <dgm:pt modelId="{FFB48EA3-9D24-BA44-BAEE-FA6EA4041411}" type="parTrans" cxnId="{D4432922-47D8-E84B-932E-B57DBBDAF5C3}">
      <dgm:prSet/>
      <dgm:spPr/>
      <dgm:t>
        <a:bodyPr/>
        <a:lstStyle/>
        <a:p>
          <a:endParaRPr lang="en-US"/>
        </a:p>
      </dgm:t>
    </dgm:pt>
    <dgm:pt modelId="{835D2E30-0AD0-E646-AF9B-48AE8DFF3944}" type="sibTrans" cxnId="{D4432922-47D8-E84B-932E-B57DBBDAF5C3}">
      <dgm:prSet/>
      <dgm:spPr/>
      <dgm:t>
        <a:bodyPr/>
        <a:lstStyle/>
        <a:p>
          <a:endParaRPr lang="en-US"/>
        </a:p>
      </dgm:t>
    </dgm:pt>
    <dgm:pt modelId="{F63E16E0-6D35-254A-9C83-68BA205A9021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Identify Community Pharmacy Partners </a:t>
          </a:r>
          <a:endParaRPr lang="en-US" dirty="0"/>
        </a:p>
      </dgm:t>
    </dgm:pt>
    <dgm:pt modelId="{FFF54FBC-CEC1-5F42-8428-39545875CB98}" type="parTrans" cxnId="{056A324C-E04C-B14D-B497-E7AF99200CA8}">
      <dgm:prSet/>
      <dgm:spPr/>
      <dgm:t>
        <a:bodyPr/>
        <a:lstStyle/>
        <a:p>
          <a:endParaRPr lang="en-US"/>
        </a:p>
      </dgm:t>
    </dgm:pt>
    <dgm:pt modelId="{D9AE22B0-5875-4D45-9FC3-A69BF0DB7142}" type="sibTrans" cxnId="{056A324C-E04C-B14D-B497-E7AF99200CA8}">
      <dgm:prSet/>
      <dgm:spPr/>
      <dgm:t>
        <a:bodyPr/>
        <a:lstStyle/>
        <a:p>
          <a:endParaRPr lang="en-US"/>
        </a:p>
      </dgm:t>
    </dgm:pt>
    <dgm:pt modelId="{38332692-BE97-8F46-83A2-8C62B4E5F9BC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Identify internal partners</a:t>
          </a:r>
          <a:endParaRPr lang="en-US" dirty="0"/>
        </a:p>
      </dgm:t>
    </dgm:pt>
    <dgm:pt modelId="{EA9218F8-7947-F442-A7F6-D692A4FDFD99}" type="parTrans" cxnId="{A52177EB-7AE1-E24A-A87A-E7AED6082049}">
      <dgm:prSet/>
      <dgm:spPr/>
      <dgm:t>
        <a:bodyPr/>
        <a:lstStyle/>
        <a:p>
          <a:endParaRPr lang="en-US"/>
        </a:p>
      </dgm:t>
    </dgm:pt>
    <dgm:pt modelId="{C492A0F4-EFAA-4149-B6B4-FF6FA8B1030F}" type="sibTrans" cxnId="{A52177EB-7AE1-E24A-A87A-E7AED6082049}">
      <dgm:prSet/>
      <dgm:spPr/>
      <dgm:t>
        <a:bodyPr/>
        <a:lstStyle/>
        <a:p>
          <a:endParaRPr lang="en-US"/>
        </a:p>
      </dgm:t>
    </dgm:pt>
    <dgm:pt modelId="{3B479985-854C-714C-B78F-BF463ACD9C6B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Establish timelines</a:t>
          </a:r>
          <a:endParaRPr lang="en-US" dirty="0"/>
        </a:p>
      </dgm:t>
    </dgm:pt>
    <dgm:pt modelId="{AF264BD3-1822-DC4B-B0ED-73D3642EB171}" type="parTrans" cxnId="{96C8BF7D-C989-8E4A-94DF-39E1532DF1C5}">
      <dgm:prSet/>
      <dgm:spPr/>
      <dgm:t>
        <a:bodyPr/>
        <a:lstStyle/>
        <a:p>
          <a:endParaRPr lang="en-US"/>
        </a:p>
      </dgm:t>
    </dgm:pt>
    <dgm:pt modelId="{C3D71BCB-1131-C942-A63A-87816600A457}" type="sibTrans" cxnId="{96C8BF7D-C989-8E4A-94DF-39E1532DF1C5}">
      <dgm:prSet/>
      <dgm:spPr/>
      <dgm:t>
        <a:bodyPr/>
        <a:lstStyle/>
        <a:p>
          <a:endParaRPr lang="en-US"/>
        </a:p>
      </dgm:t>
    </dgm:pt>
    <dgm:pt modelId="{2E52CB39-84DC-4945-9C4D-EEE972EFE2DE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Start with the state pharmacy association</a:t>
          </a:r>
          <a:endParaRPr lang="en-US" dirty="0"/>
        </a:p>
      </dgm:t>
    </dgm:pt>
    <dgm:pt modelId="{085DB441-85CD-1C47-99C1-9E809700CEFF}" type="parTrans" cxnId="{C1B134B8-3C13-3C45-A00B-036D4D46CE7A}">
      <dgm:prSet/>
      <dgm:spPr/>
      <dgm:t>
        <a:bodyPr/>
        <a:lstStyle/>
        <a:p>
          <a:endParaRPr lang="en-US"/>
        </a:p>
      </dgm:t>
    </dgm:pt>
    <dgm:pt modelId="{34C8949C-09FE-1F4A-83F2-7C0D93EC550D}" type="sibTrans" cxnId="{C1B134B8-3C13-3C45-A00B-036D4D46CE7A}">
      <dgm:prSet/>
      <dgm:spPr/>
      <dgm:t>
        <a:bodyPr/>
        <a:lstStyle/>
        <a:p>
          <a:endParaRPr lang="en-US"/>
        </a:p>
      </dgm:t>
    </dgm:pt>
    <dgm:pt modelId="{4047E966-9C8D-FE49-BCCA-3EB66172BBE1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Host a meeting to promote the MOU</a:t>
          </a:r>
          <a:endParaRPr lang="en-US" dirty="0"/>
        </a:p>
      </dgm:t>
    </dgm:pt>
    <dgm:pt modelId="{4A9CC412-E155-D94C-9C80-40E4D74F9313}" type="parTrans" cxnId="{4F95D07E-6AEE-8A40-9901-5BA0D4511048}">
      <dgm:prSet/>
      <dgm:spPr/>
      <dgm:t>
        <a:bodyPr/>
        <a:lstStyle/>
        <a:p>
          <a:endParaRPr lang="en-US"/>
        </a:p>
      </dgm:t>
    </dgm:pt>
    <dgm:pt modelId="{2EDCA529-E133-7442-8610-595C95ECD136}" type="sibTrans" cxnId="{4F95D07E-6AEE-8A40-9901-5BA0D4511048}">
      <dgm:prSet/>
      <dgm:spPr/>
      <dgm:t>
        <a:bodyPr/>
        <a:lstStyle/>
        <a:p>
          <a:endParaRPr lang="en-US"/>
        </a:p>
      </dgm:t>
    </dgm:pt>
    <dgm:pt modelId="{FEFD65A5-6600-E54A-B5A3-398413F5888A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Form a steering committee</a:t>
          </a:r>
          <a:endParaRPr lang="en-US" dirty="0"/>
        </a:p>
      </dgm:t>
    </dgm:pt>
    <dgm:pt modelId="{E779B8AD-6EC0-054D-8BC1-B1EE982E2C2C}" type="parTrans" cxnId="{6FE3DA56-8B14-034A-94DE-9FCFA2D0681D}">
      <dgm:prSet/>
      <dgm:spPr/>
      <dgm:t>
        <a:bodyPr/>
        <a:lstStyle/>
        <a:p>
          <a:endParaRPr lang="en-US"/>
        </a:p>
      </dgm:t>
    </dgm:pt>
    <dgm:pt modelId="{17D861E0-EFD3-E342-9115-3A6D38C9C2FD}" type="sibTrans" cxnId="{6FE3DA56-8B14-034A-94DE-9FCFA2D0681D}">
      <dgm:prSet/>
      <dgm:spPr/>
      <dgm:t>
        <a:bodyPr/>
        <a:lstStyle/>
        <a:p>
          <a:endParaRPr lang="en-US"/>
        </a:p>
      </dgm:t>
    </dgm:pt>
    <dgm:pt modelId="{4ED21013-09AF-E44F-8565-64860FA7EB99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Complete a Community Pharmacy Review Process</a:t>
          </a:r>
          <a:endParaRPr lang="en-US" dirty="0"/>
        </a:p>
      </dgm:t>
    </dgm:pt>
    <dgm:pt modelId="{E71D0F12-568E-1F49-8D83-DBF476CEBDAA}" type="parTrans" cxnId="{CEA0CCE8-435A-4741-AF03-5DCD916B3ABB}">
      <dgm:prSet/>
      <dgm:spPr/>
      <dgm:t>
        <a:bodyPr/>
        <a:lstStyle/>
        <a:p>
          <a:endParaRPr lang="en-US"/>
        </a:p>
      </dgm:t>
    </dgm:pt>
    <dgm:pt modelId="{B1F85B6A-98D4-454F-B647-C985166ED814}" type="sibTrans" cxnId="{CEA0CCE8-435A-4741-AF03-5DCD916B3ABB}">
      <dgm:prSet/>
      <dgm:spPr/>
      <dgm:t>
        <a:bodyPr/>
        <a:lstStyle/>
        <a:p>
          <a:endParaRPr lang="en-US"/>
        </a:p>
      </dgm:t>
    </dgm:pt>
    <dgm:pt modelId="{45F37F9B-5C6D-AC45-ACF3-40D14F10F4DD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Publicize and Celebrate Signing and/or Interim Accomplishments</a:t>
          </a:r>
          <a:endParaRPr lang="en-US" dirty="0"/>
        </a:p>
      </dgm:t>
    </dgm:pt>
    <dgm:pt modelId="{0B9908D0-54DB-D944-A464-BB0B7578407D}" type="parTrans" cxnId="{60586F5D-0053-334E-8EBE-79429A5CD247}">
      <dgm:prSet/>
      <dgm:spPr/>
      <dgm:t>
        <a:bodyPr/>
        <a:lstStyle/>
        <a:p>
          <a:endParaRPr lang="en-US"/>
        </a:p>
      </dgm:t>
    </dgm:pt>
    <dgm:pt modelId="{DEE33BF4-22BE-D44D-9E1C-E1A29188C903}" type="sibTrans" cxnId="{60586F5D-0053-334E-8EBE-79429A5CD247}">
      <dgm:prSet/>
      <dgm:spPr/>
      <dgm:t>
        <a:bodyPr/>
        <a:lstStyle/>
        <a:p>
          <a:endParaRPr lang="en-US"/>
        </a:p>
      </dgm:t>
    </dgm:pt>
    <dgm:pt modelId="{6A77275C-F74D-9C48-9E15-7A8782579336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Identify potential issues</a:t>
          </a:r>
          <a:endParaRPr lang="en-US" dirty="0"/>
        </a:p>
      </dgm:t>
    </dgm:pt>
    <dgm:pt modelId="{37B907FA-63F9-864A-B589-480ECE481B3B}" type="parTrans" cxnId="{95E6E714-2DE0-7848-92B6-95BB23233D75}">
      <dgm:prSet/>
      <dgm:spPr/>
      <dgm:t>
        <a:bodyPr/>
        <a:lstStyle/>
        <a:p>
          <a:endParaRPr lang="en-US"/>
        </a:p>
      </dgm:t>
    </dgm:pt>
    <dgm:pt modelId="{6698AEE1-BB8D-C14A-A365-00171CC8592E}" type="sibTrans" cxnId="{95E6E714-2DE0-7848-92B6-95BB23233D75}">
      <dgm:prSet/>
      <dgm:spPr/>
      <dgm:t>
        <a:bodyPr/>
        <a:lstStyle/>
        <a:p>
          <a:endParaRPr lang="en-US"/>
        </a:p>
      </dgm:t>
    </dgm:pt>
    <dgm:pt modelId="{2F23889E-41C4-DC4F-9074-C289921BB6F3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Respond to issues/concerns</a:t>
          </a:r>
          <a:endParaRPr lang="en-US" dirty="0"/>
        </a:p>
      </dgm:t>
    </dgm:pt>
    <dgm:pt modelId="{0B613C1F-822F-F144-A369-54F4844045DB}" type="parTrans" cxnId="{2E623639-F4F4-6148-9478-7D02B8FFB1CB}">
      <dgm:prSet/>
      <dgm:spPr/>
      <dgm:t>
        <a:bodyPr/>
        <a:lstStyle/>
        <a:p>
          <a:endParaRPr lang="en-US"/>
        </a:p>
      </dgm:t>
    </dgm:pt>
    <dgm:pt modelId="{77554004-C5A3-EF42-8D0F-6EF65C6FCF1E}" type="sibTrans" cxnId="{2E623639-F4F4-6148-9478-7D02B8FFB1CB}">
      <dgm:prSet/>
      <dgm:spPr/>
      <dgm:t>
        <a:bodyPr/>
        <a:lstStyle/>
        <a:p>
          <a:endParaRPr lang="en-US"/>
        </a:p>
      </dgm:t>
    </dgm:pt>
    <dgm:pt modelId="{5469F2A7-14A5-084C-B071-156BB556434C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Revise MOU</a:t>
          </a:r>
          <a:endParaRPr lang="en-US" dirty="0"/>
        </a:p>
      </dgm:t>
    </dgm:pt>
    <dgm:pt modelId="{97E50D6A-97E3-9B40-83EA-DD90348BC4A9}" type="parTrans" cxnId="{75E53497-C1AD-3C47-943B-E0DC29B58EA7}">
      <dgm:prSet/>
      <dgm:spPr/>
      <dgm:t>
        <a:bodyPr/>
        <a:lstStyle/>
        <a:p>
          <a:endParaRPr lang="en-US"/>
        </a:p>
      </dgm:t>
    </dgm:pt>
    <dgm:pt modelId="{057B6F49-5870-F44A-B35E-AF11BB00F7E0}" type="sibTrans" cxnId="{75E53497-C1AD-3C47-943B-E0DC29B58EA7}">
      <dgm:prSet/>
      <dgm:spPr/>
      <dgm:t>
        <a:bodyPr/>
        <a:lstStyle/>
        <a:p>
          <a:endParaRPr lang="en-US"/>
        </a:p>
      </dgm:t>
    </dgm:pt>
    <dgm:pt modelId="{FEC2F9FD-2D58-3F49-BA9D-7111342DA5DC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Schedule a signing event</a:t>
          </a:r>
          <a:endParaRPr lang="en-US" dirty="0"/>
        </a:p>
      </dgm:t>
    </dgm:pt>
    <dgm:pt modelId="{A609D9F4-7688-A148-B35D-680C2AF16B67}" type="parTrans" cxnId="{D83E3F3E-A4FF-F341-8686-59F9E4CBB1E1}">
      <dgm:prSet/>
      <dgm:spPr/>
      <dgm:t>
        <a:bodyPr/>
        <a:lstStyle/>
        <a:p>
          <a:endParaRPr lang="en-US"/>
        </a:p>
      </dgm:t>
    </dgm:pt>
    <dgm:pt modelId="{27C437D8-7EAD-D74C-AC9E-9AC8F87B595C}" type="sibTrans" cxnId="{D83E3F3E-A4FF-F341-8686-59F9E4CBB1E1}">
      <dgm:prSet/>
      <dgm:spPr/>
      <dgm:t>
        <a:bodyPr/>
        <a:lstStyle/>
        <a:p>
          <a:endParaRPr lang="en-US"/>
        </a:p>
      </dgm:t>
    </dgm:pt>
    <dgm:pt modelId="{671C7B77-90F3-8F4E-8D2E-00F6DA416848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Acknowledge interim accomplishments</a:t>
          </a:r>
          <a:endParaRPr lang="en-US" dirty="0"/>
        </a:p>
      </dgm:t>
    </dgm:pt>
    <dgm:pt modelId="{9BB81883-287B-C040-938E-1FCF9B87BB3F}" type="parTrans" cxnId="{C67D5528-6E53-FE42-A5B2-4CFF5CB5EB2A}">
      <dgm:prSet/>
      <dgm:spPr/>
      <dgm:t>
        <a:bodyPr/>
        <a:lstStyle/>
        <a:p>
          <a:endParaRPr lang="en-US"/>
        </a:p>
      </dgm:t>
    </dgm:pt>
    <dgm:pt modelId="{A87FA043-D901-8846-B38C-0F72772A3989}" type="sibTrans" cxnId="{C67D5528-6E53-FE42-A5B2-4CFF5CB5EB2A}">
      <dgm:prSet/>
      <dgm:spPr/>
      <dgm:t>
        <a:bodyPr/>
        <a:lstStyle/>
        <a:p>
          <a:endParaRPr lang="en-US"/>
        </a:p>
      </dgm:t>
    </dgm:pt>
    <dgm:pt modelId="{3E1CE876-790D-7044-B195-801250BEC10B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Continue recruiting pharmacies</a:t>
          </a:r>
          <a:endParaRPr lang="en-US" dirty="0"/>
        </a:p>
      </dgm:t>
    </dgm:pt>
    <dgm:pt modelId="{B697EEDB-0721-A849-934D-D9157AFB5991}" type="parTrans" cxnId="{C30F260A-ABD1-3249-8731-390E69A807A1}">
      <dgm:prSet/>
      <dgm:spPr/>
      <dgm:t>
        <a:bodyPr/>
        <a:lstStyle/>
        <a:p>
          <a:endParaRPr lang="en-US"/>
        </a:p>
      </dgm:t>
    </dgm:pt>
    <dgm:pt modelId="{BAFD751D-524E-0948-AF4E-FD8CF2EBEA70}" type="sibTrans" cxnId="{C30F260A-ABD1-3249-8731-390E69A807A1}">
      <dgm:prSet/>
      <dgm:spPr/>
      <dgm:t>
        <a:bodyPr/>
        <a:lstStyle/>
        <a:p>
          <a:endParaRPr lang="en-US"/>
        </a:p>
      </dgm:t>
    </dgm:pt>
    <dgm:pt modelId="{4F0FF93B-4C6F-B241-9D6B-D4B6C263331F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Coordinate state and local efforts</a:t>
          </a:r>
          <a:endParaRPr lang="en-US" dirty="0"/>
        </a:p>
      </dgm:t>
    </dgm:pt>
    <dgm:pt modelId="{FADBE8C8-9FE9-D240-8864-89B7AFEDB1E5}" type="parTrans" cxnId="{0E08C60A-DC97-654E-9322-57EE07178615}">
      <dgm:prSet/>
      <dgm:spPr/>
      <dgm:t>
        <a:bodyPr/>
        <a:lstStyle/>
        <a:p>
          <a:endParaRPr lang="en-US"/>
        </a:p>
      </dgm:t>
    </dgm:pt>
    <dgm:pt modelId="{43DFC4B4-C46C-0B4E-A367-0EF78213757A}" type="sibTrans" cxnId="{0E08C60A-DC97-654E-9322-57EE07178615}">
      <dgm:prSet/>
      <dgm:spPr/>
      <dgm:t>
        <a:bodyPr/>
        <a:lstStyle/>
        <a:p>
          <a:endParaRPr lang="en-US"/>
        </a:p>
      </dgm:t>
    </dgm:pt>
    <dgm:pt modelId="{7BF1B83A-421C-0741-8A3E-2261F3427AB2}">
      <dgm:prSet phldrT="[Text]"/>
      <dgm:spPr>
        <a:solidFill>
          <a:srgbClr val="CA441E"/>
        </a:solidFill>
      </dgm:spPr>
      <dgm:t>
        <a:bodyPr/>
        <a:lstStyle/>
        <a:p>
          <a:r>
            <a:rPr lang="en-US" dirty="0" smtClean="0"/>
            <a:t>Keep building the partnership (exercises, training, etc.)</a:t>
          </a:r>
          <a:endParaRPr lang="en-US" dirty="0"/>
        </a:p>
      </dgm:t>
    </dgm:pt>
    <dgm:pt modelId="{ABD9B455-B4E9-3849-8AF4-E4F22CDDB038}" type="parTrans" cxnId="{F7705372-03C8-5443-BC24-8413F1071E8F}">
      <dgm:prSet/>
      <dgm:spPr/>
      <dgm:t>
        <a:bodyPr/>
        <a:lstStyle/>
        <a:p>
          <a:endParaRPr lang="en-US"/>
        </a:p>
      </dgm:t>
    </dgm:pt>
    <dgm:pt modelId="{5B940707-F963-4D4F-A876-0A8E8813CF7D}" type="sibTrans" cxnId="{F7705372-03C8-5443-BC24-8413F1071E8F}">
      <dgm:prSet/>
      <dgm:spPr/>
      <dgm:t>
        <a:bodyPr/>
        <a:lstStyle/>
        <a:p>
          <a:endParaRPr lang="en-US"/>
        </a:p>
      </dgm:t>
    </dgm:pt>
    <dgm:pt modelId="{4F87B190-694D-EB48-851B-44AB6ACCD4FC}" type="pres">
      <dgm:prSet presAssocID="{D4FE2B22-7C9B-FF44-B855-5A384C3883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BDA287-36A2-6F42-8BA5-0FD51BA285B9}" type="pres">
      <dgm:prSet presAssocID="{3791D716-CB6E-7B4A-BA6D-C8A69729FE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C60B-AACB-094C-AD59-2CFEB61A56DF}" type="pres">
      <dgm:prSet presAssocID="{6C2F36A8-EEB0-4344-B39D-B71D2967E1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4509C98-E012-A94E-9D9E-A1C6F56FEA2C}" type="pres">
      <dgm:prSet presAssocID="{6C2F36A8-EEB0-4344-B39D-B71D2967E1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CEFA334-A86B-B84A-9375-345B6DEF2CD0}" type="pres">
      <dgm:prSet presAssocID="{F63E16E0-6D35-254A-9C83-68BA205A90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FADAA-D824-9B49-A15D-0A11B5122C21}" type="pres">
      <dgm:prSet presAssocID="{D9AE22B0-5875-4D45-9FC3-A69BF0DB714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A3A9E0A-5257-BF48-8CFD-3BA2D90EFB1A}" type="pres">
      <dgm:prSet presAssocID="{D9AE22B0-5875-4D45-9FC3-A69BF0DB714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F49A4A8-1BD5-7D4E-ACB3-3D1A7497ADEA}" type="pres">
      <dgm:prSet presAssocID="{4ED21013-09AF-E44F-8565-64860FA7EB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80518-6154-7745-BE92-67AF28C5217D}" type="pres">
      <dgm:prSet presAssocID="{B1F85B6A-98D4-454F-B647-C985166ED81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456E2E9-B3F0-9E40-9DEB-090BC72B67A9}" type="pres">
      <dgm:prSet presAssocID="{B1F85B6A-98D4-454F-B647-C985166ED81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89CCCC0-6A4C-FE4A-A840-567AA08D017C}" type="pres">
      <dgm:prSet presAssocID="{45F37F9B-5C6D-AC45-ACF3-40D14F10F4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814C6-A639-0A4E-9C53-B8AAD2753585}" type="pres">
      <dgm:prSet presAssocID="{DEE33BF4-22BE-D44D-9E1C-E1A29188C90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19C098E-DC69-7C40-93EB-3D7ECE3A6263}" type="pres">
      <dgm:prSet presAssocID="{DEE33BF4-22BE-D44D-9E1C-E1A29188C90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381F92A-9FB4-7F42-B444-02A4DADD0064}" type="pres">
      <dgm:prSet presAssocID="{961AF1BF-C7EC-EF47-9BFD-2CF2FB9B6E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55D507-A943-AE44-B86A-38AA319DF7C0}" type="presOf" srcId="{B1F85B6A-98D4-454F-B647-C985166ED814}" destId="{8E680518-6154-7745-BE92-67AF28C5217D}" srcOrd="0" destOrd="0" presId="urn:microsoft.com/office/officeart/2005/8/layout/process1"/>
    <dgm:cxn modelId="{36A5AE2A-FDCA-5249-B022-75CB3DDDDCC9}" type="presOf" srcId="{2F23889E-41C4-DC4F-9074-C289921BB6F3}" destId="{7F49A4A8-1BD5-7D4E-ACB3-3D1A7497ADEA}" srcOrd="0" destOrd="2" presId="urn:microsoft.com/office/officeart/2005/8/layout/process1"/>
    <dgm:cxn modelId="{C67D5528-6E53-FE42-A5B2-4CFF5CB5EB2A}" srcId="{45F37F9B-5C6D-AC45-ACF3-40D14F10F4DD}" destId="{671C7B77-90F3-8F4E-8D2E-00F6DA416848}" srcOrd="1" destOrd="0" parTransId="{9BB81883-287B-C040-938E-1FCF9B87BB3F}" sibTransId="{A87FA043-D901-8846-B38C-0F72772A3989}"/>
    <dgm:cxn modelId="{C30F260A-ABD1-3249-8731-390E69A807A1}" srcId="{961AF1BF-C7EC-EF47-9BFD-2CF2FB9B6E16}" destId="{3E1CE876-790D-7044-B195-801250BEC10B}" srcOrd="0" destOrd="0" parTransId="{B697EEDB-0721-A849-934D-D9157AFB5991}" sibTransId="{BAFD751D-524E-0948-AF4E-FD8CF2EBEA70}"/>
    <dgm:cxn modelId="{D83E3F3E-A4FF-F341-8686-59F9E4CBB1E1}" srcId="{45F37F9B-5C6D-AC45-ACF3-40D14F10F4DD}" destId="{FEC2F9FD-2D58-3F49-BA9D-7111342DA5DC}" srcOrd="0" destOrd="0" parTransId="{A609D9F4-7688-A148-B35D-680C2AF16B67}" sibTransId="{27C437D8-7EAD-D74C-AC9E-9AC8F87B595C}"/>
    <dgm:cxn modelId="{D6441E15-0B9C-C94E-A8F5-35FF10E59B64}" type="presOf" srcId="{D9AE22B0-5875-4D45-9FC3-A69BF0DB7142}" destId="{BA3A9E0A-5257-BF48-8CFD-3BA2D90EFB1A}" srcOrd="1" destOrd="0" presId="urn:microsoft.com/office/officeart/2005/8/layout/process1"/>
    <dgm:cxn modelId="{2E623639-F4F4-6148-9478-7D02B8FFB1CB}" srcId="{4ED21013-09AF-E44F-8565-64860FA7EB99}" destId="{2F23889E-41C4-DC4F-9074-C289921BB6F3}" srcOrd="1" destOrd="0" parTransId="{0B613C1F-822F-F144-A369-54F4844045DB}" sibTransId="{77554004-C5A3-EF42-8D0F-6EF65C6FCF1E}"/>
    <dgm:cxn modelId="{91A64C7B-BA2E-B34D-B591-036F44C871E3}" type="presOf" srcId="{FEFD65A5-6600-E54A-B5A3-398413F5888A}" destId="{2CEFA334-A86B-B84A-9375-345B6DEF2CD0}" srcOrd="0" destOrd="3" presId="urn:microsoft.com/office/officeart/2005/8/layout/process1"/>
    <dgm:cxn modelId="{C1B134B8-3C13-3C45-A00B-036D4D46CE7A}" srcId="{F63E16E0-6D35-254A-9C83-68BA205A9021}" destId="{2E52CB39-84DC-4945-9C4D-EEE972EFE2DE}" srcOrd="0" destOrd="0" parTransId="{085DB441-85CD-1C47-99C1-9E809700CEFF}" sibTransId="{34C8949C-09FE-1F4A-83F2-7C0D93EC550D}"/>
    <dgm:cxn modelId="{2379F819-C1AD-9044-98D9-4A0F6E65ABDE}" type="presOf" srcId="{F63E16E0-6D35-254A-9C83-68BA205A9021}" destId="{2CEFA334-A86B-B84A-9375-345B6DEF2CD0}" srcOrd="0" destOrd="0" presId="urn:microsoft.com/office/officeart/2005/8/layout/process1"/>
    <dgm:cxn modelId="{7D15AC07-E62E-3649-92DD-284A8D118F0E}" type="presOf" srcId="{961AF1BF-C7EC-EF47-9BFD-2CF2FB9B6E16}" destId="{7381F92A-9FB4-7F42-B444-02A4DADD0064}" srcOrd="0" destOrd="0" presId="urn:microsoft.com/office/officeart/2005/8/layout/process1"/>
    <dgm:cxn modelId="{F98A903B-81AC-6041-9CE5-01C0B0D41234}" type="presOf" srcId="{3E1CE876-790D-7044-B195-801250BEC10B}" destId="{7381F92A-9FB4-7F42-B444-02A4DADD0064}" srcOrd="0" destOrd="1" presId="urn:microsoft.com/office/officeart/2005/8/layout/process1"/>
    <dgm:cxn modelId="{E4686F1E-2DF3-CA45-B988-EB85660BA382}" srcId="{D4FE2B22-7C9B-FF44-B855-5A384C3883DE}" destId="{3791D716-CB6E-7B4A-BA6D-C8A69729FE3D}" srcOrd="0" destOrd="0" parTransId="{AF34719D-CDAD-F145-B0A1-4E679BAC8361}" sibTransId="{6C2F36A8-EEB0-4344-B39D-B71D2967E1DC}"/>
    <dgm:cxn modelId="{F69EA726-05A5-C848-B113-9DDFF22CEE79}" type="presOf" srcId="{DEE33BF4-22BE-D44D-9E1C-E1A29188C903}" destId="{A19C098E-DC69-7C40-93EB-3D7ECE3A6263}" srcOrd="1" destOrd="0" presId="urn:microsoft.com/office/officeart/2005/8/layout/process1"/>
    <dgm:cxn modelId="{D4432922-47D8-E84B-932E-B57DBBDAF5C3}" srcId="{D4FE2B22-7C9B-FF44-B855-5A384C3883DE}" destId="{961AF1BF-C7EC-EF47-9BFD-2CF2FB9B6E16}" srcOrd="4" destOrd="0" parTransId="{FFB48EA3-9D24-BA44-BAEE-FA6EA4041411}" sibTransId="{835D2E30-0AD0-E646-AF9B-48AE8DFF3944}"/>
    <dgm:cxn modelId="{F7705372-03C8-5443-BC24-8413F1071E8F}" srcId="{961AF1BF-C7EC-EF47-9BFD-2CF2FB9B6E16}" destId="{7BF1B83A-421C-0741-8A3E-2261F3427AB2}" srcOrd="2" destOrd="0" parTransId="{ABD9B455-B4E9-3849-8AF4-E4F22CDDB038}" sibTransId="{5B940707-F963-4D4F-A876-0A8E8813CF7D}"/>
    <dgm:cxn modelId="{9CCE9FD1-D12D-9A4F-BE54-76968FE8E503}" type="presOf" srcId="{3791D716-CB6E-7B4A-BA6D-C8A69729FE3D}" destId="{33BDA287-36A2-6F42-8BA5-0FD51BA285B9}" srcOrd="0" destOrd="0" presId="urn:microsoft.com/office/officeart/2005/8/layout/process1"/>
    <dgm:cxn modelId="{CEC17D13-0685-F74C-A438-5647142D60E2}" type="presOf" srcId="{7BF1B83A-421C-0741-8A3E-2261F3427AB2}" destId="{7381F92A-9FB4-7F42-B444-02A4DADD0064}" srcOrd="0" destOrd="3" presId="urn:microsoft.com/office/officeart/2005/8/layout/process1"/>
    <dgm:cxn modelId="{77A7B2A6-69FB-DC42-B0F4-725EA0A43977}" type="presOf" srcId="{6A77275C-F74D-9C48-9E15-7A8782579336}" destId="{7F49A4A8-1BD5-7D4E-ACB3-3D1A7497ADEA}" srcOrd="0" destOrd="1" presId="urn:microsoft.com/office/officeart/2005/8/layout/process1"/>
    <dgm:cxn modelId="{96C8BF7D-C989-8E4A-94DF-39E1532DF1C5}" srcId="{3791D716-CB6E-7B4A-BA6D-C8A69729FE3D}" destId="{3B479985-854C-714C-B78F-BF463ACD9C6B}" srcOrd="1" destOrd="0" parTransId="{AF264BD3-1822-DC4B-B0ED-73D3642EB171}" sibTransId="{C3D71BCB-1131-C942-A63A-87816600A457}"/>
    <dgm:cxn modelId="{9D9B29C7-8320-C644-967D-07AC703E1611}" type="presOf" srcId="{45F37F9B-5C6D-AC45-ACF3-40D14F10F4DD}" destId="{289CCCC0-6A4C-FE4A-A840-567AA08D017C}" srcOrd="0" destOrd="0" presId="urn:microsoft.com/office/officeart/2005/8/layout/process1"/>
    <dgm:cxn modelId="{6B1C2023-F094-064C-9E8E-B9522ABBE0EB}" type="presOf" srcId="{2E52CB39-84DC-4945-9C4D-EEE972EFE2DE}" destId="{2CEFA334-A86B-B84A-9375-345B6DEF2CD0}" srcOrd="0" destOrd="1" presId="urn:microsoft.com/office/officeart/2005/8/layout/process1"/>
    <dgm:cxn modelId="{6C79908A-53C6-EE40-9CEE-903B631F70D0}" type="presOf" srcId="{5469F2A7-14A5-084C-B071-156BB556434C}" destId="{7F49A4A8-1BD5-7D4E-ACB3-3D1A7497ADEA}" srcOrd="0" destOrd="3" presId="urn:microsoft.com/office/officeart/2005/8/layout/process1"/>
    <dgm:cxn modelId="{6FE3DA56-8B14-034A-94DE-9FCFA2D0681D}" srcId="{F63E16E0-6D35-254A-9C83-68BA205A9021}" destId="{FEFD65A5-6600-E54A-B5A3-398413F5888A}" srcOrd="2" destOrd="0" parTransId="{E779B8AD-6EC0-054D-8BC1-B1EE982E2C2C}" sibTransId="{17D861E0-EFD3-E342-9115-3A6D38C9C2FD}"/>
    <dgm:cxn modelId="{5FFA2426-60F5-CD4A-BCF9-5918CBFB9142}" type="presOf" srcId="{D9AE22B0-5875-4D45-9FC3-A69BF0DB7142}" destId="{E78FADAA-D824-9B49-A15D-0A11B5122C21}" srcOrd="0" destOrd="0" presId="urn:microsoft.com/office/officeart/2005/8/layout/process1"/>
    <dgm:cxn modelId="{A52177EB-7AE1-E24A-A87A-E7AED6082049}" srcId="{3791D716-CB6E-7B4A-BA6D-C8A69729FE3D}" destId="{38332692-BE97-8F46-83A2-8C62B4E5F9BC}" srcOrd="0" destOrd="0" parTransId="{EA9218F8-7947-F442-A7F6-D692A4FDFD99}" sibTransId="{C492A0F4-EFAA-4149-B6B4-FF6FA8B1030F}"/>
    <dgm:cxn modelId="{13F3A965-89B0-F349-9C89-5BCD7B09EA8D}" type="presOf" srcId="{38332692-BE97-8F46-83A2-8C62B4E5F9BC}" destId="{33BDA287-36A2-6F42-8BA5-0FD51BA285B9}" srcOrd="0" destOrd="1" presId="urn:microsoft.com/office/officeart/2005/8/layout/process1"/>
    <dgm:cxn modelId="{F69004DC-25A2-DA44-880B-B11382F7E283}" type="presOf" srcId="{4ED21013-09AF-E44F-8565-64860FA7EB99}" destId="{7F49A4A8-1BD5-7D4E-ACB3-3D1A7497ADEA}" srcOrd="0" destOrd="0" presId="urn:microsoft.com/office/officeart/2005/8/layout/process1"/>
    <dgm:cxn modelId="{4F95D07E-6AEE-8A40-9901-5BA0D4511048}" srcId="{F63E16E0-6D35-254A-9C83-68BA205A9021}" destId="{4047E966-9C8D-FE49-BCCA-3EB66172BBE1}" srcOrd="1" destOrd="0" parTransId="{4A9CC412-E155-D94C-9C80-40E4D74F9313}" sibTransId="{2EDCA529-E133-7442-8610-595C95ECD136}"/>
    <dgm:cxn modelId="{95E6E714-2DE0-7848-92B6-95BB23233D75}" srcId="{4ED21013-09AF-E44F-8565-64860FA7EB99}" destId="{6A77275C-F74D-9C48-9E15-7A8782579336}" srcOrd="0" destOrd="0" parTransId="{37B907FA-63F9-864A-B589-480ECE481B3B}" sibTransId="{6698AEE1-BB8D-C14A-A365-00171CC8592E}"/>
    <dgm:cxn modelId="{BE80CEA1-D5B3-5F41-887C-7BF90B67D8D0}" type="presOf" srcId="{671C7B77-90F3-8F4E-8D2E-00F6DA416848}" destId="{289CCCC0-6A4C-FE4A-A840-567AA08D017C}" srcOrd="0" destOrd="2" presId="urn:microsoft.com/office/officeart/2005/8/layout/process1"/>
    <dgm:cxn modelId="{911A5765-31FA-224A-9F7E-63156CF1D424}" type="presOf" srcId="{B1F85B6A-98D4-454F-B647-C985166ED814}" destId="{0456E2E9-B3F0-9E40-9DEB-090BC72B67A9}" srcOrd="1" destOrd="0" presId="urn:microsoft.com/office/officeart/2005/8/layout/process1"/>
    <dgm:cxn modelId="{60586F5D-0053-334E-8EBE-79429A5CD247}" srcId="{D4FE2B22-7C9B-FF44-B855-5A384C3883DE}" destId="{45F37F9B-5C6D-AC45-ACF3-40D14F10F4DD}" srcOrd="3" destOrd="0" parTransId="{0B9908D0-54DB-D944-A464-BB0B7578407D}" sibTransId="{DEE33BF4-22BE-D44D-9E1C-E1A29188C903}"/>
    <dgm:cxn modelId="{F5A4BF42-D5DA-E240-863C-D8B78172828B}" type="presOf" srcId="{3B479985-854C-714C-B78F-BF463ACD9C6B}" destId="{33BDA287-36A2-6F42-8BA5-0FD51BA285B9}" srcOrd="0" destOrd="2" presId="urn:microsoft.com/office/officeart/2005/8/layout/process1"/>
    <dgm:cxn modelId="{812E1412-0CF5-4446-A7D2-3ECA4AA87AD9}" type="presOf" srcId="{FEC2F9FD-2D58-3F49-BA9D-7111342DA5DC}" destId="{289CCCC0-6A4C-FE4A-A840-567AA08D017C}" srcOrd="0" destOrd="1" presId="urn:microsoft.com/office/officeart/2005/8/layout/process1"/>
    <dgm:cxn modelId="{D9596C5B-B1A7-2F49-B8A0-F7D168B347DF}" type="presOf" srcId="{DEE33BF4-22BE-D44D-9E1C-E1A29188C903}" destId="{B77814C6-A639-0A4E-9C53-B8AAD2753585}" srcOrd="0" destOrd="0" presId="urn:microsoft.com/office/officeart/2005/8/layout/process1"/>
    <dgm:cxn modelId="{AF2C882B-9472-814B-B574-30D64570E820}" type="presOf" srcId="{6C2F36A8-EEB0-4344-B39D-B71D2967E1DC}" destId="{09FCC60B-AACB-094C-AD59-2CFEB61A56DF}" srcOrd="0" destOrd="0" presId="urn:microsoft.com/office/officeart/2005/8/layout/process1"/>
    <dgm:cxn modelId="{0E08C60A-DC97-654E-9322-57EE07178615}" srcId="{961AF1BF-C7EC-EF47-9BFD-2CF2FB9B6E16}" destId="{4F0FF93B-4C6F-B241-9D6B-D4B6C263331F}" srcOrd="1" destOrd="0" parTransId="{FADBE8C8-9FE9-D240-8864-89B7AFEDB1E5}" sibTransId="{43DFC4B4-C46C-0B4E-A367-0EF78213757A}"/>
    <dgm:cxn modelId="{5ABADFF1-A01F-E74E-B70E-37BE6FB1A13E}" type="presOf" srcId="{6C2F36A8-EEB0-4344-B39D-B71D2967E1DC}" destId="{94509C98-E012-A94E-9D9E-A1C6F56FEA2C}" srcOrd="1" destOrd="0" presId="urn:microsoft.com/office/officeart/2005/8/layout/process1"/>
    <dgm:cxn modelId="{CEA0CCE8-435A-4741-AF03-5DCD916B3ABB}" srcId="{D4FE2B22-7C9B-FF44-B855-5A384C3883DE}" destId="{4ED21013-09AF-E44F-8565-64860FA7EB99}" srcOrd="2" destOrd="0" parTransId="{E71D0F12-568E-1F49-8D83-DBF476CEBDAA}" sibTransId="{B1F85B6A-98D4-454F-B647-C985166ED814}"/>
    <dgm:cxn modelId="{9E7B7E14-20EF-ED4B-A145-A4E4A37ED3AD}" type="presOf" srcId="{4F0FF93B-4C6F-B241-9D6B-D4B6C263331F}" destId="{7381F92A-9FB4-7F42-B444-02A4DADD0064}" srcOrd="0" destOrd="2" presId="urn:microsoft.com/office/officeart/2005/8/layout/process1"/>
    <dgm:cxn modelId="{75E53497-C1AD-3C47-943B-E0DC29B58EA7}" srcId="{4ED21013-09AF-E44F-8565-64860FA7EB99}" destId="{5469F2A7-14A5-084C-B071-156BB556434C}" srcOrd="2" destOrd="0" parTransId="{97E50D6A-97E3-9B40-83EA-DD90348BC4A9}" sibTransId="{057B6F49-5870-F44A-B35E-AF11BB00F7E0}"/>
    <dgm:cxn modelId="{056A324C-E04C-B14D-B497-E7AF99200CA8}" srcId="{D4FE2B22-7C9B-FF44-B855-5A384C3883DE}" destId="{F63E16E0-6D35-254A-9C83-68BA205A9021}" srcOrd="1" destOrd="0" parTransId="{FFF54FBC-CEC1-5F42-8428-39545875CB98}" sibTransId="{D9AE22B0-5875-4D45-9FC3-A69BF0DB7142}"/>
    <dgm:cxn modelId="{00F5A576-E7C2-1848-B6ED-3692EC6124A9}" type="presOf" srcId="{D4FE2B22-7C9B-FF44-B855-5A384C3883DE}" destId="{4F87B190-694D-EB48-851B-44AB6ACCD4FC}" srcOrd="0" destOrd="0" presId="urn:microsoft.com/office/officeart/2005/8/layout/process1"/>
    <dgm:cxn modelId="{B98FD772-C644-BC44-A124-DDFDA7207D7F}" type="presOf" srcId="{4047E966-9C8D-FE49-BCCA-3EB66172BBE1}" destId="{2CEFA334-A86B-B84A-9375-345B6DEF2CD0}" srcOrd="0" destOrd="2" presId="urn:microsoft.com/office/officeart/2005/8/layout/process1"/>
    <dgm:cxn modelId="{0533D683-220F-E142-A127-3C692B9E05AC}" type="presParOf" srcId="{4F87B190-694D-EB48-851B-44AB6ACCD4FC}" destId="{33BDA287-36A2-6F42-8BA5-0FD51BA285B9}" srcOrd="0" destOrd="0" presId="urn:microsoft.com/office/officeart/2005/8/layout/process1"/>
    <dgm:cxn modelId="{A71E68A8-8FD8-3D46-96A7-8A76FBC84E50}" type="presParOf" srcId="{4F87B190-694D-EB48-851B-44AB6ACCD4FC}" destId="{09FCC60B-AACB-094C-AD59-2CFEB61A56DF}" srcOrd="1" destOrd="0" presId="urn:microsoft.com/office/officeart/2005/8/layout/process1"/>
    <dgm:cxn modelId="{4E3D3E91-EB0D-4A4F-9EA1-7A3F1B462387}" type="presParOf" srcId="{09FCC60B-AACB-094C-AD59-2CFEB61A56DF}" destId="{94509C98-E012-A94E-9D9E-A1C6F56FEA2C}" srcOrd="0" destOrd="0" presId="urn:microsoft.com/office/officeart/2005/8/layout/process1"/>
    <dgm:cxn modelId="{19C332E8-2EB1-3A43-A6E5-E6C390E3EFED}" type="presParOf" srcId="{4F87B190-694D-EB48-851B-44AB6ACCD4FC}" destId="{2CEFA334-A86B-B84A-9375-345B6DEF2CD0}" srcOrd="2" destOrd="0" presId="urn:microsoft.com/office/officeart/2005/8/layout/process1"/>
    <dgm:cxn modelId="{16E7CDC0-0E73-8740-A162-9BB2BF04A661}" type="presParOf" srcId="{4F87B190-694D-EB48-851B-44AB6ACCD4FC}" destId="{E78FADAA-D824-9B49-A15D-0A11B5122C21}" srcOrd="3" destOrd="0" presId="urn:microsoft.com/office/officeart/2005/8/layout/process1"/>
    <dgm:cxn modelId="{CBD4AF24-048A-0441-87DC-75FA9130AC18}" type="presParOf" srcId="{E78FADAA-D824-9B49-A15D-0A11B5122C21}" destId="{BA3A9E0A-5257-BF48-8CFD-3BA2D90EFB1A}" srcOrd="0" destOrd="0" presId="urn:microsoft.com/office/officeart/2005/8/layout/process1"/>
    <dgm:cxn modelId="{ABFFE590-D796-3842-88D1-0D36448DC5F3}" type="presParOf" srcId="{4F87B190-694D-EB48-851B-44AB6ACCD4FC}" destId="{7F49A4A8-1BD5-7D4E-ACB3-3D1A7497ADEA}" srcOrd="4" destOrd="0" presId="urn:microsoft.com/office/officeart/2005/8/layout/process1"/>
    <dgm:cxn modelId="{D85880D0-5968-8949-BD45-2EE61C4132B8}" type="presParOf" srcId="{4F87B190-694D-EB48-851B-44AB6ACCD4FC}" destId="{8E680518-6154-7745-BE92-67AF28C5217D}" srcOrd="5" destOrd="0" presId="urn:microsoft.com/office/officeart/2005/8/layout/process1"/>
    <dgm:cxn modelId="{2D65F3AF-B0BB-2C41-A501-27B48F425492}" type="presParOf" srcId="{8E680518-6154-7745-BE92-67AF28C5217D}" destId="{0456E2E9-B3F0-9E40-9DEB-090BC72B67A9}" srcOrd="0" destOrd="0" presId="urn:microsoft.com/office/officeart/2005/8/layout/process1"/>
    <dgm:cxn modelId="{8E30B8E4-B80A-154D-812B-CCEC10F145C1}" type="presParOf" srcId="{4F87B190-694D-EB48-851B-44AB6ACCD4FC}" destId="{289CCCC0-6A4C-FE4A-A840-567AA08D017C}" srcOrd="6" destOrd="0" presId="urn:microsoft.com/office/officeart/2005/8/layout/process1"/>
    <dgm:cxn modelId="{1D24BB80-E25C-6248-94D6-2DBB0552899A}" type="presParOf" srcId="{4F87B190-694D-EB48-851B-44AB6ACCD4FC}" destId="{B77814C6-A639-0A4E-9C53-B8AAD2753585}" srcOrd="7" destOrd="0" presId="urn:microsoft.com/office/officeart/2005/8/layout/process1"/>
    <dgm:cxn modelId="{BFF85ABE-8BD6-5F42-99B7-4DF799063A99}" type="presParOf" srcId="{B77814C6-A639-0A4E-9C53-B8AAD2753585}" destId="{A19C098E-DC69-7C40-93EB-3D7ECE3A6263}" srcOrd="0" destOrd="0" presId="urn:microsoft.com/office/officeart/2005/8/layout/process1"/>
    <dgm:cxn modelId="{4E5AB7C5-284A-D14E-A78D-3830F27DC772}" type="presParOf" srcId="{4F87B190-694D-EB48-851B-44AB6ACCD4FC}" destId="{7381F92A-9FB4-7F42-B444-02A4DADD006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67E58-7263-764B-B4AC-2A42844B80B4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1E19BEA-02CB-7346-BBD5-DECAD104BA28}">
      <dgm:prSet phldrT="[Text]" custT="1"/>
      <dgm:spPr/>
      <dgm:t>
        <a:bodyPr/>
        <a:lstStyle/>
        <a:p>
          <a:r>
            <a:rPr lang="en-US" sz="1200" dirty="0" smtClean="0"/>
            <a:t>Month 1</a:t>
          </a:r>
          <a:endParaRPr lang="en-US" sz="1200" dirty="0"/>
        </a:p>
      </dgm:t>
    </dgm:pt>
    <dgm:pt modelId="{A136CAB8-57D3-104F-AD17-FEC99A351051}" type="parTrans" cxnId="{03CEC36A-8B55-C14B-9A0D-D22AD72A8B42}">
      <dgm:prSet/>
      <dgm:spPr/>
      <dgm:t>
        <a:bodyPr/>
        <a:lstStyle/>
        <a:p>
          <a:endParaRPr lang="en-US"/>
        </a:p>
      </dgm:t>
    </dgm:pt>
    <dgm:pt modelId="{0379B585-8943-6349-BE2F-FB2B28187A44}" type="sibTrans" cxnId="{03CEC36A-8B55-C14B-9A0D-D22AD72A8B42}">
      <dgm:prSet/>
      <dgm:spPr/>
      <dgm:t>
        <a:bodyPr/>
        <a:lstStyle/>
        <a:p>
          <a:endParaRPr lang="en-US"/>
        </a:p>
      </dgm:t>
    </dgm:pt>
    <dgm:pt modelId="{15F923A1-7EE5-634F-BDDF-217DBAE4C892}">
      <dgm:prSet phldrT="[Text]" custT="1"/>
      <dgm:spPr/>
      <dgm:t>
        <a:bodyPr/>
        <a:lstStyle/>
        <a:p>
          <a:r>
            <a:rPr lang="en-US" sz="1200" dirty="0" smtClean="0"/>
            <a:t>Months 2-3</a:t>
          </a:r>
          <a:endParaRPr lang="en-US" sz="1200" dirty="0"/>
        </a:p>
      </dgm:t>
    </dgm:pt>
    <dgm:pt modelId="{5CA6A820-9A6A-0E4E-B55E-8249F7300525}" type="parTrans" cxnId="{CE898A43-022A-974F-8860-782FADA14C59}">
      <dgm:prSet/>
      <dgm:spPr/>
      <dgm:t>
        <a:bodyPr/>
        <a:lstStyle/>
        <a:p>
          <a:endParaRPr lang="en-US"/>
        </a:p>
      </dgm:t>
    </dgm:pt>
    <dgm:pt modelId="{E3F52509-91F5-244F-97E9-A7DCE833FE6A}" type="sibTrans" cxnId="{CE898A43-022A-974F-8860-782FADA14C59}">
      <dgm:prSet/>
      <dgm:spPr/>
      <dgm:t>
        <a:bodyPr/>
        <a:lstStyle/>
        <a:p>
          <a:endParaRPr lang="en-US"/>
        </a:p>
      </dgm:t>
    </dgm:pt>
    <dgm:pt modelId="{36C193CD-FB36-C349-BD2D-56149DD6395A}">
      <dgm:prSet phldrT="[Text]" custT="1"/>
      <dgm:spPr/>
      <dgm:t>
        <a:bodyPr/>
        <a:lstStyle/>
        <a:p>
          <a:r>
            <a:rPr lang="en-US" sz="1200" dirty="0" smtClean="0"/>
            <a:t>Months 4-5</a:t>
          </a:r>
          <a:endParaRPr lang="en-US" sz="1200" dirty="0"/>
        </a:p>
      </dgm:t>
    </dgm:pt>
    <dgm:pt modelId="{719382CC-2F90-5140-9BB5-EBE9A2E4D028}" type="parTrans" cxnId="{1CC39704-9232-BC47-A0A9-A3BEF9C56406}">
      <dgm:prSet/>
      <dgm:spPr/>
      <dgm:t>
        <a:bodyPr/>
        <a:lstStyle/>
        <a:p>
          <a:endParaRPr lang="en-US"/>
        </a:p>
      </dgm:t>
    </dgm:pt>
    <dgm:pt modelId="{E2B9BEB9-B1E7-C647-B48A-86C2F49C0C22}" type="sibTrans" cxnId="{1CC39704-9232-BC47-A0A9-A3BEF9C56406}">
      <dgm:prSet/>
      <dgm:spPr/>
      <dgm:t>
        <a:bodyPr/>
        <a:lstStyle/>
        <a:p>
          <a:endParaRPr lang="en-US"/>
        </a:p>
      </dgm:t>
    </dgm:pt>
    <dgm:pt modelId="{26A047AE-6C8A-E94A-B5A3-CB7B7F935365}">
      <dgm:prSet phldrT="[Text]" custT="1"/>
      <dgm:spPr/>
      <dgm:t>
        <a:bodyPr/>
        <a:lstStyle/>
        <a:p>
          <a:r>
            <a:rPr lang="en-US" sz="1200" dirty="0" smtClean="0"/>
            <a:t>Month 6</a:t>
          </a:r>
          <a:endParaRPr lang="en-US" sz="1200" dirty="0"/>
        </a:p>
      </dgm:t>
    </dgm:pt>
    <dgm:pt modelId="{D36550AC-7744-374E-88DB-356DDBDE5429}" type="parTrans" cxnId="{7E830016-E50F-4B49-AB77-95204EC5B042}">
      <dgm:prSet/>
      <dgm:spPr/>
      <dgm:t>
        <a:bodyPr/>
        <a:lstStyle/>
        <a:p>
          <a:endParaRPr lang="en-US"/>
        </a:p>
      </dgm:t>
    </dgm:pt>
    <dgm:pt modelId="{7AFB7720-DA24-D046-A5E5-F45B49E15880}" type="sibTrans" cxnId="{7E830016-E50F-4B49-AB77-95204EC5B042}">
      <dgm:prSet/>
      <dgm:spPr/>
      <dgm:t>
        <a:bodyPr/>
        <a:lstStyle/>
        <a:p>
          <a:endParaRPr lang="en-US"/>
        </a:p>
      </dgm:t>
    </dgm:pt>
    <dgm:pt modelId="{DA3E161B-D354-CF40-AC42-60A69FAD5C91}">
      <dgm:prSet phldrT="[Text]" custT="1"/>
      <dgm:spPr/>
      <dgm:t>
        <a:bodyPr/>
        <a:lstStyle/>
        <a:p>
          <a:r>
            <a:rPr lang="en-US" sz="1200" dirty="0" smtClean="0"/>
            <a:t>Months 7 +</a:t>
          </a:r>
          <a:endParaRPr lang="en-US" sz="1200" dirty="0"/>
        </a:p>
      </dgm:t>
    </dgm:pt>
    <dgm:pt modelId="{CA1C4DFD-1078-074D-B4C5-2E9D5160ED24}" type="parTrans" cxnId="{418A42EF-7D32-084C-BE6A-98415EB406F1}">
      <dgm:prSet/>
      <dgm:spPr/>
      <dgm:t>
        <a:bodyPr/>
        <a:lstStyle/>
        <a:p>
          <a:endParaRPr lang="en-US"/>
        </a:p>
      </dgm:t>
    </dgm:pt>
    <dgm:pt modelId="{7C3523E4-16D5-874D-B2F9-C288DFC7A558}" type="sibTrans" cxnId="{418A42EF-7D32-084C-BE6A-98415EB406F1}">
      <dgm:prSet/>
      <dgm:spPr/>
      <dgm:t>
        <a:bodyPr/>
        <a:lstStyle/>
        <a:p>
          <a:endParaRPr lang="en-US"/>
        </a:p>
      </dgm:t>
    </dgm:pt>
    <dgm:pt modelId="{EA84A488-E9C5-514D-96A3-A6285EE0C341}" type="pres">
      <dgm:prSet presAssocID="{5C167E58-7263-764B-B4AC-2A42844B80B4}" presName="Name0" presStyleCnt="0">
        <dgm:presLayoutVars>
          <dgm:dir/>
          <dgm:resizeHandles val="exact"/>
        </dgm:presLayoutVars>
      </dgm:prSet>
      <dgm:spPr/>
    </dgm:pt>
    <dgm:pt modelId="{4900DD6A-0568-BD41-8509-8C9BE8383B4C}" type="pres">
      <dgm:prSet presAssocID="{61E19BEA-02CB-7346-BBD5-DECAD104BA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9CD4A-9BA5-1C4A-A312-FD4A6C32F061}" type="pres">
      <dgm:prSet presAssocID="{0379B585-8943-6349-BE2F-FB2B28187A4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B52D931-1271-8148-AF73-4EC3A6EDCD56}" type="pres">
      <dgm:prSet presAssocID="{0379B585-8943-6349-BE2F-FB2B28187A4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39A5090-EC91-2841-964B-8CAB0C108F8B}" type="pres">
      <dgm:prSet presAssocID="{15F923A1-7EE5-634F-BDDF-217DBAE4C8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7CB03-524A-A145-B2BD-201D21B804A1}" type="pres">
      <dgm:prSet presAssocID="{E3F52509-91F5-244F-97E9-A7DCE833FE6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CB19671-93D7-E245-95D5-CEA3A36EEC6A}" type="pres">
      <dgm:prSet presAssocID="{E3F52509-91F5-244F-97E9-A7DCE833FE6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0429F9B-2FD3-DE49-9BCC-C9E48FC9013F}" type="pres">
      <dgm:prSet presAssocID="{36C193CD-FB36-C349-BD2D-56149DD639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73ABD-FAED-5041-9270-32B15E76254B}" type="pres">
      <dgm:prSet presAssocID="{E2B9BEB9-B1E7-C647-B48A-86C2F49C0C2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0934517-EF7C-D244-871A-7023B6DBC30D}" type="pres">
      <dgm:prSet presAssocID="{E2B9BEB9-B1E7-C647-B48A-86C2F49C0C2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F41E0BD-7538-1143-96BD-7894303604B4}" type="pres">
      <dgm:prSet presAssocID="{26A047AE-6C8A-E94A-B5A3-CB7B7F9353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B186-E8E9-B646-A659-668AA30EFE8B}" type="pres">
      <dgm:prSet presAssocID="{7AFB7720-DA24-D046-A5E5-F45B49E1588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5B63DAF-043F-0E44-BF8B-2F1D9266AB53}" type="pres">
      <dgm:prSet presAssocID="{7AFB7720-DA24-D046-A5E5-F45B49E1588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B422124-4F3F-B249-97FF-682B0628A617}" type="pres">
      <dgm:prSet presAssocID="{DA3E161B-D354-CF40-AC42-60A69FAD5C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39704-9232-BC47-A0A9-A3BEF9C56406}" srcId="{5C167E58-7263-764B-B4AC-2A42844B80B4}" destId="{36C193CD-FB36-C349-BD2D-56149DD6395A}" srcOrd="2" destOrd="0" parTransId="{719382CC-2F90-5140-9BB5-EBE9A2E4D028}" sibTransId="{E2B9BEB9-B1E7-C647-B48A-86C2F49C0C22}"/>
    <dgm:cxn modelId="{03CEC36A-8B55-C14B-9A0D-D22AD72A8B42}" srcId="{5C167E58-7263-764B-B4AC-2A42844B80B4}" destId="{61E19BEA-02CB-7346-BBD5-DECAD104BA28}" srcOrd="0" destOrd="0" parTransId="{A136CAB8-57D3-104F-AD17-FEC99A351051}" sibTransId="{0379B585-8943-6349-BE2F-FB2B28187A44}"/>
    <dgm:cxn modelId="{D2F210EA-059B-8945-A82C-C6C648EFF01D}" type="presOf" srcId="{E3F52509-91F5-244F-97E9-A7DCE833FE6A}" destId="{4307CB03-524A-A145-B2BD-201D21B804A1}" srcOrd="0" destOrd="0" presId="urn:microsoft.com/office/officeart/2005/8/layout/process1"/>
    <dgm:cxn modelId="{175CB1B1-528A-564F-8361-DF5B30E6B81D}" type="presOf" srcId="{7AFB7720-DA24-D046-A5E5-F45B49E15880}" destId="{B5B63DAF-043F-0E44-BF8B-2F1D9266AB53}" srcOrd="1" destOrd="0" presId="urn:microsoft.com/office/officeart/2005/8/layout/process1"/>
    <dgm:cxn modelId="{E68DB83C-3913-404D-A5FD-2463571E518D}" type="presOf" srcId="{E3F52509-91F5-244F-97E9-A7DCE833FE6A}" destId="{8CB19671-93D7-E245-95D5-CEA3A36EEC6A}" srcOrd="1" destOrd="0" presId="urn:microsoft.com/office/officeart/2005/8/layout/process1"/>
    <dgm:cxn modelId="{1503E99E-18B5-034F-8F70-54D19EB382EC}" type="presOf" srcId="{15F923A1-7EE5-634F-BDDF-217DBAE4C892}" destId="{139A5090-EC91-2841-964B-8CAB0C108F8B}" srcOrd="0" destOrd="0" presId="urn:microsoft.com/office/officeart/2005/8/layout/process1"/>
    <dgm:cxn modelId="{29E4C349-05B7-3649-BBF5-769A34CCB676}" type="presOf" srcId="{0379B585-8943-6349-BE2F-FB2B28187A44}" destId="{24F9CD4A-9BA5-1C4A-A312-FD4A6C32F061}" srcOrd="0" destOrd="0" presId="urn:microsoft.com/office/officeart/2005/8/layout/process1"/>
    <dgm:cxn modelId="{418A42EF-7D32-084C-BE6A-98415EB406F1}" srcId="{5C167E58-7263-764B-B4AC-2A42844B80B4}" destId="{DA3E161B-D354-CF40-AC42-60A69FAD5C91}" srcOrd="4" destOrd="0" parTransId="{CA1C4DFD-1078-074D-B4C5-2E9D5160ED24}" sibTransId="{7C3523E4-16D5-874D-B2F9-C288DFC7A558}"/>
    <dgm:cxn modelId="{7E830016-E50F-4B49-AB77-95204EC5B042}" srcId="{5C167E58-7263-764B-B4AC-2A42844B80B4}" destId="{26A047AE-6C8A-E94A-B5A3-CB7B7F935365}" srcOrd="3" destOrd="0" parTransId="{D36550AC-7744-374E-88DB-356DDBDE5429}" sibTransId="{7AFB7720-DA24-D046-A5E5-F45B49E15880}"/>
    <dgm:cxn modelId="{807FDB98-7D36-7740-9C36-83187D1154B0}" type="presOf" srcId="{36C193CD-FB36-C349-BD2D-56149DD6395A}" destId="{D0429F9B-2FD3-DE49-9BCC-C9E48FC9013F}" srcOrd="0" destOrd="0" presId="urn:microsoft.com/office/officeart/2005/8/layout/process1"/>
    <dgm:cxn modelId="{086F4E88-D3A4-EA48-8475-ED809EA063FA}" type="presOf" srcId="{7AFB7720-DA24-D046-A5E5-F45B49E15880}" destId="{40E5B186-E8E9-B646-A659-668AA30EFE8B}" srcOrd="0" destOrd="0" presId="urn:microsoft.com/office/officeart/2005/8/layout/process1"/>
    <dgm:cxn modelId="{D6054D68-E635-2C4E-94F6-E0AC97871A1E}" type="presOf" srcId="{61E19BEA-02CB-7346-BBD5-DECAD104BA28}" destId="{4900DD6A-0568-BD41-8509-8C9BE8383B4C}" srcOrd="0" destOrd="0" presId="urn:microsoft.com/office/officeart/2005/8/layout/process1"/>
    <dgm:cxn modelId="{004EEA30-9DE6-394F-BF45-A6D401F3D0D9}" type="presOf" srcId="{26A047AE-6C8A-E94A-B5A3-CB7B7F935365}" destId="{8F41E0BD-7538-1143-96BD-7894303604B4}" srcOrd="0" destOrd="0" presId="urn:microsoft.com/office/officeart/2005/8/layout/process1"/>
    <dgm:cxn modelId="{CE898A43-022A-974F-8860-782FADA14C59}" srcId="{5C167E58-7263-764B-B4AC-2A42844B80B4}" destId="{15F923A1-7EE5-634F-BDDF-217DBAE4C892}" srcOrd="1" destOrd="0" parTransId="{5CA6A820-9A6A-0E4E-B55E-8249F7300525}" sibTransId="{E3F52509-91F5-244F-97E9-A7DCE833FE6A}"/>
    <dgm:cxn modelId="{7EB1A766-42DF-6E4F-A183-7427F2C24F2D}" type="presOf" srcId="{E2B9BEB9-B1E7-C647-B48A-86C2F49C0C22}" destId="{50934517-EF7C-D244-871A-7023B6DBC30D}" srcOrd="1" destOrd="0" presId="urn:microsoft.com/office/officeart/2005/8/layout/process1"/>
    <dgm:cxn modelId="{BF5BA66D-C2EA-284D-A930-B22E6C50B92F}" type="presOf" srcId="{E2B9BEB9-B1E7-C647-B48A-86C2F49C0C22}" destId="{8AA73ABD-FAED-5041-9270-32B15E76254B}" srcOrd="0" destOrd="0" presId="urn:microsoft.com/office/officeart/2005/8/layout/process1"/>
    <dgm:cxn modelId="{45A01A53-037F-3449-B6E8-80149FB98BA7}" type="presOf" srcId="{DA3E161B-D354-CF40-AC42-60A69FAD5C91}" destId="{0B422124-4F3F-B249-97FF-682B0628A617}" srcOrd="0" destOrd="0" presId="urn:microsoft.com/office/officeart/2005/8/layout/process1"/>
    <dgm:cxn modelId="{6CE449B2-757A-9E40-BE24-A52E4A92C73C}" type="presOf" srcId="{5C167E58-7263-764B-B4AC-2A42844B80B4}" destId="{EA84A488-E9C5-514D-96A3-A6285EE0C341}" srcOrd="0" destOrd="0" presId="urn:microsoft.com/office/officeart/2005/8/layout/process1"/>
    <dgm:cxn modelId="{7B5976AE-B18A-FD4A-9085-86CE8E966C01}" type="presOf" srcId="{0379B585-8943-6349-BE2F-FB2B28187A44}" destId="{9B52D931-1271-8148-AF73-4EC3A6EDCD56}" srcOrd="1" destOrd="0" presId="urn:microsoft.com/office/officeart/2005/8/layout/process1"/>
    <dgm:cxn modelId="{96E655BD-195E-F04D-B746-1A8633D47B18}" type="presParOf" srcId="{EA84A488-E9C5-514D-96A3-A6285EE0C341}" destId="{4900DD6A-0568-BD41-8509-8C9BE8383B4C}" srcOrd="0" destOrd="0" presId="urn:microsoft.com/office/officeart/2005/8/layout/process1"/>
    <dgm:cxn modelId="{ADB65A3B-DC41-714A-9D10-95B5DD6FD047}" type="presParOf" srcId="{EA84A488-E9C5-514D-96A3-A6285EE0C341}" destId="{24F9CD4A-9BA5-1C4A-A312-FD4A6C32F061}" srcOrd="1" destOrd="0" presId="urn:microsoft.com/office/officeart/2005/8/layout/process1"/>
    <dgm:cxn modelId="{0191A979-74A5-8847-B630-9F0151E2524F}" type="presParOf" srcId="{24F9CD4A-9BA5-1C4A-A312-FD4A6C32F061}" destId="{9B52D931-1271-8148-AF73-4EC3A6EDCD56}" srcOrd="0" destOrd="0" presId="urn:microsoft.com/office/officeart/2005/8/layout/process1"/>
    <dgm:cxn modelId="{40D4C6E9-C328-174B-9673-3F711824C14D}" type="presParOf" srcId="{EA84A488-E9C5-514D-96A3-A6285EE0C341}" destId="{139A5090-EC91-2841-964B-8CAB0C108F8B}" srcOrd="2" destOrd="0" presId="urn:microsoft.com/office/officeart/2005/8/layout/process1"/>
    <dgm:cxn modelId="{B65B1373-4EE0-5546-AF5D-961D76BEAD98}" type="presParOf" srcId="{EA84A488-E9C5-514D-96A3-A6285EE0C341}" destId="{4307CB03-524A-A145-B2BD-201D21B804A1}" srcOrd="3" destOrd="0" presId="urn:microsoft.com/office/officeart/2005/8/layout/process1"/>
    <dgm:cxn modelId="{1EA83224-C880-B842-9D62-935ADE41B979}" type="presParOf" srcId="{4307CB03-524A-A145-B2BD-201D21B804A1}" destId="{8CB19671-93D7-E245-95D5-CEA3A36EEC6A}" srcOrd="0" destOrd="0" presId="urn:microsoft.com/office/officeart/2005/8/layout/process1"/>
    <dgm:cxn modelId="{C9FCACB9-0C82-9A48-A7C9-AD6B23D2C79B}" type="presParOf" srcId="{EA84A488-E9C5-514D-96A3-A6285EE0C341}" destId="{D0429F9B-2FD3-DE49-9BCC-C9E48FC9013F}" srcOrd="4" destOrd="0" presId="urn:microsoft.com/office/officeart/2005/8/layout/process1"/>
    <dgm:cxn modelId="{139AA9B6-A944-7D45-9256-E42AD3934EFC}" type="presParOf" srcId="{EA84A488-E9C5-514D-96A3-A6285EE0C341}" destId="{8AA73ABD-FAED-5041-9270-32B15E76254B}" srcOrd="5" destOrd="0" presId="urn:microsoft.com/office/officeart/2005/8/layout/process1"/>
    <dgm:cxn modelId="{A9ABEF94-4BC5-2D46-9CC8-34BD67CAD73E}" type="presParOf" srcId="{8AA73ABD-FAED-5041-9270-32B15E76254B}" destId="{50934517-EF7C-D244-871A-7023B6DBC30D}" srcOrd="0" destOrd="0" presId="urn:microsoft.com/office/officeart/2005/8/layout/process1"/>
    <dgm:cxn modelId="{3FD7139F-674E-F04F-871B-9062CED364BE}" type="presParOf" srcId="{EA84A488-E9C5-514D-96A3-A6285EE0C341}" destId="{8F41E0BD-7538-1143-96BD-7894303604B4}" srcOrd="6" destOrd="0" presId="urn:microsoft.com/office/officeart/2005/8/layout/process1"/>
    <dgm:cxn modelId="{ABCAE4D9-E400-BE47-A505-8C388E53A802}" type="presParOf" srcId="{EA84A488-E9C5-514D-96A3-A6285EE0C341}" destId="{40E5B186-E8E9-B646-A659-668AA30EFE8B}" srcOrd="7" destOrd="0" presId="urn:microsoft.com/office/officeart/2005/8/layout/process1"/>
    <dgm:cxn modelId="{D901E9D4-3692-0542-BF3E-AA4DA1B068E9}" type="presParOf" srcId="{40E5B186-E8E9-B646-A659-668AA30EFE8B}" destId="{B5B63DAF-043F-0E44-BF8B-2F1D9266AB53}" srcOrd="0" destOrd="0" presId="urn:microsoft.com/office/officeart/2005/8/layout/process1"/>
    <dgm:cxn modelId="{70E73F30-ABCB-284F-BFB3-2FEE78FF2DDA}" type="presParOf" srcId="{EA84A488-E9C5-514D-96A3-A6285EE0C341}" destId="{0B422124-4F3F-B249-97FF-682B0628A61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DA287-36A2-6F42-8BA5-0FD51BA285B9}">
      <dsp:nvSpPr>
        <dsp:cNvPr id="0" name=""/>
        <dsp:cNvSpPr/>
      </dsp:nvSpPr>
      <dsp:spPr>
        <a:xfrm>
          <a:off x="3951" y="1649046"/>
          <a:ext cx="1224946" cy="1547605"/>
        </a:xfrm>
        <a:prstGeom prst="roundRect">
          <a:avLst>
            <a:gd name="adj" fmla="val 10000"/>
          </a:avLst>
        </a:prstGeom>
        <a:solidFill>
          <a:srgbClr val="CA44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Align Internal State Health Department Groups</a:t>
          </a:r>
          <a:endParaRPr lang="en-US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Identify internal partners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Establish timelines</a:t>
          </a:r>
          <a:endParaRPr lang="en-US" sz="900" kern="1200" dirty="0"/>
        </a:p>
      </dsp:txBody>
      <dsp:txXfrm>
        <a:off x="39828" y="1684923"/>
        <a:ext cx="1153192" cy="1475851"/>
      </dsp:txXfrm>
    </dsp:sp>
    <dsp:sp modelId="{09FCC60B-AACB-094C-AD59-2CFEB61A56DF}">
      <dsp:nvSpPr>
        <dsp:cNvPr id="0" name=""/>
        <dsp:cNvSpPr/>
      </dsp:nvSpPr>
      <dsp:spPr>
        <a:xfrm>
          <a:off x="1351393" y="2270956"/>
          <a:ext cx="259688" cy="3037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351393" y="2331713"/>
        <a:ext cx="181782" cy="182272"/>
      </dsp:txXfrm>
    </dsp:sp>
    <dsp:sp modelId="{2CEFA334-A86B-B84A-9375-345B6DEF2CD0}">
      <dsp:nvSpPr>
        <dsp:cNvPr id="0" name=""/>
        <dsp:cNvSpPr/>
      </dsp:nvSpPr>
      <dsp:spPr>
        <a:xfrm>
          <a:off x="1718877" y="1649046"/>
          <a:ext cx="1224946" cy="1547605"/>
        </a:xfrm>
        <a:prstGeom prst="roundRect">
          <a:avLst>
            <a:gd name="adj" fmla="val 10000"/>
          </a:avLst>
        </a:prstGeom>
        <a:solidFill>
          <a:srgbClr val="CA44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Community Pharmacy Partners </a:t>
          </a:r>
          <a:endParaRPr lang="en-US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Start with the state pharmacy association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Host a meeting to promote the MOU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Form a steering committee</a:t>
          </a:r>
          <a:endParaRPr lang="en-US" sz="900" kern="1200" dirty="0"/>
        </a:p>
      </dsp:txBody>
      <dsp:txXfrm>
        <a:off x="1754754" y="1684923"/>
        <a:ext cx="1153192" cy="1475851"/>
      </dsp:txXfrm>
    </dsp:sp>
    <dsp:sp modelId="{E78FADAA-D824-9B49-A15D-0A11B5122C21}">
      <dsp:nvSpPr>
        <dsp:cNvPr id="0" name=""/>
        <dsp:cNvSpPr/>
      </dsp:nvSpPr>
      <dsp:spPr>
        <a:xfrm>
          <a:off x="3066318" y="2270956"/>
          <a:ext cx="259688" cy="3037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66318" y="2331713"/>
        <a:ext cx="181782" cy="182272"/>
      </dsp:txXfrm>
    </dsp:sp>
    <dsp:sp modelId="{7F49A4A8-1BD5-7D4E-ACB3-3D1A7497ADEA}">
      <dsp:nvSpPr>
        <dsp:cNvPr id="0" name=""/>
        <dsp:cNvSpPr/>
      </dsp:nvSpPr>
      <dsp:spPr>
        <a:xfrm>
          <a:off x="3433803" y="1649046"/>
          <a:ext cx="1224946" cy="1547605"/>
        </a:xfrm>
        <a:prstGeom prst="roundRect">
          <a:avLst>
            <a:gd name="adj" fmla="val 10000"/>
          </a:avLst>
        </a:prstGeom>
        <a:solidFill>
          <a:srgbClr val="CA44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Complete a Community Pharmacy Review Process</a:t>
          </a:r>
          <a:endParaRPr lang="en-US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Identify potential issues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Respond to issues/concerns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Revise MOU</a:t>
          </a:r>
          <a:endParaRPr lang="en-US" sz="900" kern="1200" dirty="0"/>
        </a:p>
      </dsp:txBody>
      <dsp:txXfrm>
        <a:off x="3469680" y="1684923"/>
        <a:ext cx="1153192" cy="1475851"/>
      </dsp:txXfrm>
    </dsp:sp>
    <dsp:sp modelId="{8E680518-6154-7745-BE92-67AF28C5217D}">
      <dsp:nvSpPr>
        <dsp:cNvPr id="0" name=""/>
        <dsp:cNvSpPr/>
      </dsp:nvSpPr>
      <dsp:spPr>
        <a:xfrm>
          <a:off x="4781244" y="2270956"/>
          <a:ext cx="259688" cy="3037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81244" y="2331713"/>
        <a:ext cx="181782" cy="182272"/>
      </dsp:txXfrm>
    </dsp:sp>
    <dsp:sp modelId="{289CCCC0-6A4C-FE4A-A840-567AA08D017C}">
      <dsp:nvSpPr>
        <dsp:cNvPr id="0" name=""/>
        <dsp:cNvSpPr/>
      </dsp:nvSpPr>
      <dsp:spPr>
        <a:xfrm>
          <a:off x="5148728" y="1649046"/>
          <a:ext cx="1224946" cy="1547605"/>
        </a:xfrm>
        <a:prstGeom prst="roundRect">
          <a:avLst>
            <a:gd name="adj" fmla="val 10000"/>
          </a:avLst>
        </a:prstGeom>
        <a:solidFill>
          <a:srgbClr val="CA44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Publicize and Celebrate Signing and/or Interim Accomplishments</a:t>
          </a:r>
          <a:endParaRPr lang="en-US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Schedule a signing event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Acknowledge interim accomplishments</a:t>
          </a:r>
          <a:endParaRPr lang="en-US" sz="900" kern="1200" dirty="0"/>
        </a:p>
      </dsp:txBody>
      <dsp:txXfrm>
        <a:off x="5184605" y="1684923"/>
        <a:ext cx="1153192" cy="1475851"/>
      </dsp:txXfrm>
    </dsp:sp>
    <dsp:sp modelId="{B77814C6-A639-0A4E-9C53-B8AAD2753585}">
      <dsp:nvSpPr>
        <dsp:cNvPr id="0" name=""/>
        <dsp:cNvSpPr/>
      </dsp:nvSpPr>
      <dsp:spPr>
        <a:xfrm>
          <a:off x="6496170" y="2270956"/>
          <a:ext cx="259688" cy="3037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496170" y="2331713"/>
        <a:ext cx="181782" cy="182272"/>
      </dsp:txXfrm>
    </dsp:sp>
    <dsp:sp modelId="{7381F92A-9FB4-7F42-B444-02A4DADD0064}">
      <dsp:nvSpPr>
        <dsp:cNvPr id="0" name=""/>
        <dsp:cNvSpPr/>
      </dsp:nvSpPr>
      <dsp:spPr>
        <a:xfrm>
          <a:off x="6863654" y="1649046"/>
          <a:ext cx="1224946" cy="1547605"/>
        </a:xfrm>
        <a:prstGeom prst="roundRect">
          <a:avLst>
            <a:gd name="adj" fmla="val 10000"/>
          </a:avLst>
        </a:prstGeom>
        <a:solidFill>
          <a:srgbClr val="CA44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Keep Up The Momentum!</a:t>
          </a:r>
          <a:endParaRPr lang="en-US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Continue recruiting pharmacies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Coordinate state and local efforts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Keep building the partnership (exercises, training, etc.)</a:t>
          </a:r>
          <a:endParaRPr lang="en-US" sz="900" kern="1200" dirty="0"/>
        </a:p>
      </dsp:txBody>
      <dsp:txXfrm>
        <a:off x="6899531" y="1684923"/>
        <a:ext cx="1153192" cy="1475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DD6A-0568-BD41-8509-8C9BE8383B4C}">
      <dsp:nvSpPr>
        <dsp:cNvPr id="0" name=""/>
        <dsp:cNvSpPr/>
      </dsp:nvSpPr>
      <dsp:spPr>
        <a:xfrm>
          <a:off x="3962" y="2336476"/>
          <a:ext cx="1228334" cy="737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Month 1</a:t>
          </a:r>
          <a:endParaRPr lang="en-US" sz="1200" kern="1200" dirty="0"/>
        </a:p>
      </dsp:txBody>
      <dsp:txXfrm>
        <a:off x="25548" y="2358062"/>
        <a:ext cx="1185162" cy="693828"/>
      </dsp:txXfrm>
    </dsp:sp>
    <dsp:sp modelId="{24F9CD4A-9BA5-1C4A-A312-FD4A6C32F061}">
      <dsp:nvSpPr>
        <dsp:cNvPr id="0" name=""/>
        <dsp:cNvSpPr/>
      </dsp:nvSpPr>
      <dsp:spPr>
        <a:xfrm>
          <a:off x="1355129" y="2552663"/>
          <a:ext cx="260406" cy="304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355129" y="2613588"/>
        <a:ext cx="182284" cy="182776"/>
      </dsp:txXfrm>
    </dsp:sp>
    <dsp:sp modelId="{139A5090-EC91-2841-964B-8CAB0C108F8B}">
      <dsp:nvSpPr>
        <dsp:cNvPr id="0" name=""/>
        <dsp:cNvSpPr/>
      </dsp:nvSpPr>
      <dsp:spPr>
        <a:xfrm>
          <a:off x="1723630" y="2336476"/>
          <a:ext cx="1228334" cy="737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Months 2-3</a:t>
          </a:r>
          <a:endParaRPr lang="en-US" sz="1200" kern="1200" dirty="0"/>
        </a:p>
      </dsp:txBody>
      <dsp:txXfrm>
        <a:off x="1745216" y="2358062"/>
        <a:ext cx="1185162" cy="693828"/>
      </dsp:txXfrm>
    </dsp:sp>
    <dsp:sp modelId="{4307CB03-524A-A145-B2BD-201D21B804A1}">
      <dsp:nvSpPr>
        <dsp:cNvPr id="0" name=""/>
        <dsp:cNvSpPr/>
      </dsp:nvSpPr>
      <dsp:spPr>
        <a:xfrm>
          <a:off x="3074797" y="2552663"/>
          <a:ext cx="260406" cy="304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074797" y="2613588"/>
        <a:ext cx="182284" cy="182776"/>
      </dsp:txXfrm>
    </dsp:sp>
    <dsp:sp modelId="{D0429F9B-2FD3-DE49-9BCC-C9E48FC9013F}">
      <dsp:nvSpPr>
        <dsp:cNvPr id="0" name=""/>
        <dsp:cNvSpPr/>
      </dsp:nvSpPr>
      <dsp:spPr>
        <a:xfrm>
          <a:off x="3443297" y="2336476"/>
          <a:ext cx="1228334" cy="737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Months 4-5</a:t>
          </a:r>
          <a:endParaRPr lang="en-US" sz="1200" kern="1200" dirty="0"/>
        </a:p>
      </dsp:txBody>
      <dsp:txXfrm>
        <a:off x="3464883" y="2358062"/>
        <a:ext cx="1185162" cy="693828"/>
      </dsp:txXfrm>
    </dsp:sp>
    <dsp:sp modelId="{8AA73ABD-FAED-5041-9270-32B15E76254B}">
      <dsp:nvSpPr>
        <dsp:cNvPr id="0" name=""/>
        <dsp:cNvSpPr/>
      </dsp:nvSpPr>
      <dsp:spPr>
        <a:xfrm>
          <a:off x="4794465" y="2552663"/>
          <a:ext cx="260406" cy="304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794465" y="2613588"/>
        <a:ext cx="182284" cy="182776"/>
      </dsp:txXfrm>
    </dsp:sp>
    <dsp:sp modelId="{8F41E0BD-7538-1143-96BD-7894303604B4}">
      <dsp:nvSpPr>
        <dsp:cNvPr id="0" name=""/>
        <dsp:cNvSpPr/>
      </dsp:nvSpPr>
      <dsp:spPr>
        <a:xfrm>
          <a:off x="5162965" y="2336476"/>
          <a:ext cx="1228334" cy="737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Month 6</a:t>
          </a:r>
          <a:endParaRPr lang="en-US" sz="1200" kern="1200" dirty="0"/>
        </a:p>
      </dsp:txBody>
      <dsp:txXfrm>
        <a:off x="5184551" y="2358062"/>
        <a:ext cx="1185162" cy="693828"/>
      </dsp:txXfrm>
    </dsp:sp>
    <dsp:sp modelId="{40E5B186-E8E9-B646-A659-668AA30EFE8B}">
      <dsp:nvSpPr>
        <dsp:cNvPr id="0" name=""/>
        <dsp:cNvSpPr/>
      </dsp:nvSpPr>
      <dsp:spPr>
        <a:xfrm>
          <a:off x="6514133" y="2552663"/>
          <a:ext cx="260406" cy="304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514133" y="2613588"/>
        <a:ext cx="182284" cy="182776"/>
      </dsp:txXfrm>
    </dsp:sp>
    <dsp:sp modelId="{0B422124-4F3F-B249-97FF-682B0628A617}">
      <dsp:nvSpPr>
        <dsp:cNvPr id="0" name=""/>
        <dsp:cNvSpPr/>
      </dsp:nvSpPr>
      <dsp:spPr>
        <a:xfrm>
          <a:off x="6882633" y="2336476"/>
          <a:ext cx="1228334" cy="737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Months 7 +</a:t>
          </a:r>
          <a:endParaRPr lang="en-US" sz="1200" kern="1200" dirty="0"/>
        </a:p>
      </dsp:txBody>
      <dsp:txXfrm>
        <a:off x="6904219" y="2358062"/>
        <a:ext cx="1185162" cy="69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0.58157</cdr:x>
      <cdr:y>0.38437</cdr:y>
    </cdr:from>
    <cdr:to>
      <cdr:x>0.94086</cdr:x>
      <cdr:y>0.71818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86662" y="1601750"/>
          <a:ext cx="2833592" cy="13910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0.14424</cdr:x>
      <cdr:y>0.11157</cdr:y>
    </cdr:from>
    <cdr:to>
      <cdr:x>0.43433</cdr:x>
      <cdr:y>0.2002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37562" y="464925"/>
          <a:ext cx="22878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80% Adult Coverage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5048-52B9-7949-8143-000A96E01501}" type="datetimeFigureOut">
              <a:rPr lang="en-US" smtClean="0"/>
              <a:t>6/27/16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43B07-8006-B544-84E2-8980093B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6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AB6C7-7C13-F94E-9F0E-5D3D1F7865C3}" type="datetimeFigureOut">
              <a:rPr lang="en-US" smtClean="0"/>
              <a:t>6/27/16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D8F3-D93C-E94D-BE79-7B2D99EF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STH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772147"/>
              </p:ext>
            </p:extLst>
          </p:nvPr>
        </p:nvGraphicFramePr>
        <p:xfrm>
          <a:off x="-20474" y="4244107"/>
          <a:ext cx="9167208" cy="240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3" imgW="7306071" imgH="1914148" progId="">
                  <p:embed/>
                </p:oleObj>
              </mc:Choice>
              <mc:Fallback>
                <p:oleObj r:id="rId3" imgW="7306071" imgH="1914148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474" y="4244107"/>
                        <a:ext cx="9167208" cy="2402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13369" r="13534" b="17981"/>
          <a:stretch/>
        </p:blipFill>
        <p:spPr>
          <a:xfrm>
            <a:off x="5701636" y="4904072"/>
            <a:ext cx="2166055" cy="823842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2870" y="3160021"/>
            <a:ext cx="8666480" cy="1651000"/>
          </a:xfrm>
          <a:prstGeom prst="rect">
            <a:avLst/>
          </a:prstGeom>
        </p:spPr>
        <p:txBody>
          <a:bodyPr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257175" indent="0" algn="r">
              <a:buNone/>
              <a:defRPr sz="240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514350" marR="0" indent="0" algn="r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accent1"/>
                </a:solidFill>
                <a:effectLst/>
                <a:latin typeface="+mn-lt"/>
              </a:defRPr>
            </a:lvl3pPr>
            <a:lvl4pPr marL="771525" indent="0" algn="r">
              <a:buNone/>
              <a:defRPr sz="2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1028700" indent="0" algn="r">
              <a:buNone/>
              <a:defRPr sz="2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marL="514350" marR="0" lvl="2" indent="0" algn="r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smtClean="0"/>
              <a:t>Association of State and Territorial Health Officials (ASTHO)</a:t>
            </a:r>
          </a:p>
          <a:p>
            <a:pPr lvl="2"/>
            <a:r>
              <a:rPr lang="en-US" dirty="0" smtClean="0"/>
              <a:t>March 6, 2016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81000" y="342733"/>
            <a:ext cx="8312150" cy="1549568"/>
          </a:xfrm>
          <a:prstGeom prst="rect">
            <a:avLst/>
          </a:prstGeom>
        </p:spPr>
        <p:txBody>
          <a:bodyPr anchor="b"/>
          <a:lstStyle>
            <a:lvl1pPr algn="r">
              <a:defRPr sz="1200" b="0" baseline="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Memorandum of Understanding (MOU)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9100"/>
            <a:ext cx="7886700" cy="10302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6794"/>
                </a:solidFill>
                <a:effectLst/>
              </a:defRPr>
            </a:lvl1pPr>
          </a:lstStyle>
          <a:p>
            <a:r>
              <a:rPr lang="en-US" dirty="0" smtClean="0"/>
              <a:t>Pilot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701800"/>
            <a:ext cx="7886700" cy="416673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450"/>
              </a:spcBef>
              <a:buClr>
                <a:srgbClr val="F09732"/>
              </a:buClr>
              <a:buSzPct val="90000"/>
              <a:buFont typeface="Wingdings" panose="05000000000000000000" pitchFamily="2" charset="2"/>
              <a:buChar char=""/>
              <a:defRPr sz="2400"/>
            </a:lvl1pPr>
            <a:lvl2pPr marL="385763" indent="-128588">
              <a:buClr>
                <a:srgbClr val="F09732"/>
              </a:buClr>
              <a:buFont typeface="Wingdings" panose="05000000000000000000" pitchFamily="2" charset="2"/>
              <a:buChar char="§"/>
              <a:defRPr sz="2000"/>
            </a:lvl2pPr>
            <a:lvl3pPr marL="642938" indent="-128588">
              <a:buFont typeface="Calibri" panose="020F0502020204030204" pitchFamily="34" charset="0"/>
              <a:buChar char="̶"/>
              <a:defRPr sz="1600"/>
            </a:lvl3pPr>
            <a:lvl4pPr marL="771525" indent="0">
              <a:buNone/>
              <a:defRPr/>
            </a:lvl4pPr>
          </a:lstStyle>
          <a:p>
            <a:r>
              <a:rPr lang="en-US" dirty="0" smtClean="0"/>
              <a:t>ASTHO, CDC, NACDS and </a:t>
            </a:r>
            <a:r>
              <a:rPr lang="en-US" dirty="0" err="1" smtClean="0"/>
              <a:t>APhA</a:t>
            </a:r>
            <a:r>
              <a:rPr lang="en-US" dirty="0" smtClean="0"/>
              <a:t> are working with selected pilot states to implement the MOU</a:t>
            </a:r>
          </a:p>
          <a:p>
            <a:r>
              <a:rPr lang="en-US" dirty="0" smtClean="0"/>
              <a:t>Pilot states include Arkansas, Tennessee and Georgia</a:t>
            </a:r>
          </a:p>
          <a:p>
            <a:pPr lvl="1"/>
            <a:r>
              <a:rPr lang="en-US" dirty="0" smtClean="0"/>
              <a:t>Arkansas and Tennessee have been in discussions with a few major chain pharmacies and are starting to work towards implementation </a:t>
            </a:r>
          </a:p>
          <a:p>
            <a:pPr lvl="1"/>
            <a:r>
              <a:rPr lang="en-US" dirty="0" smtClean="0"/>
              <a:t>Georgia is taking a different approach and is working towards implementation with independent pharmacies</a:t>
            </a:r>
          </a:p>
        </p:txBody>
      </p:sp>
    </p:spTree>
    <p:extLst>
      <p:ext uri="{BB962C8B-B14F-4D97-AF65-F5344CB8AC3E}">
        <p14:creationId xmlns:p14="http://schemas.microsoft.com/office/powerpoint/2010/main" val="279066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9232"/>
            <a:ext cx="9144000" cy="1140641"/>
          </a:xfrm>
          <a:prstGeom prst="rect">
            <a:avLst/>
          </a:prstGeom>
          <a:solidFill>
            <a:srgbClr val="053658"/>
          </a:solidFill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805D-1669-404B-9073-719E18461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805D-1669-404B-9073-719E18461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805D-1669-404B-9073-719E18461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20725" y="2200924"/>
            <a:ext cx="3396755" cy="3535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/>
          </p:nvPr>
        </p:nvSpPr>
        <p:spPr>
          <a:xfrm>
            <a:off x="4327278" y="2191531"/>
            <a:ext cx="3396755" cy="3535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1863" y="1706563"/>
            <a:ext cx="3406112" cy="469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CA441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18416" y="1705260"/>
            <a:ext cx="3406112" cy="469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CA441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95683" y="841375"/>
            <a:ext cx="7029091" cy="719138"/>
          </a:xfrm>
          <a:prstGeom prst="rect">
            <a:avLst/>
          </a:prstGeom>
        </p:spPr>
        <p:txBody>
          <a:bodyPr vert="horz"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6794"/>
                </a:solidFill>
                <a:latin typeface="+mj-lt"/>
              </a:defRPr>
            </a:lvl1pPr>
          </a:lstStyle>
          <a:p>
            <a:r>
              <a:rPr lang="en-US" sz="1800" dirty="0" smtClean="0"/>
              <a:t>Slide Title</a:t>
            </a:r>
          </a:p>
          <a:p>
            <a:r>
              <a:rPr lang="en-US" dirty="0" smtClean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1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7490"/>
            <a:ext cx="9144000" cy="1029100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492877"/>
            <a:ext cx="422228" cy="365125"/>
          </a:xfrm>
          <a:prstGeom prst="rect">
            <a:avLst/>
          </a:prstGeom>
        </p:spPr>
        <p:txBody>
          <a:bodyPr/>
          <a:lstStyle/>
          <a:p>
            <a:fld id="{23F6805D-1669-404B-9073-719E18461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632" y="1601822"/>
            <a:ext cx="8477250" cy="1455732"/>
          </a:xfrm>
        </p:spPr>
        <p:txBody>
          <a:bodyPr/>
          <a:lstStyle/>
          <a:p>
            <a:r>
              <a:rPr lang="en-US" sz="3600" dirty="0" smtClean="0"/>
              <a:t>Implementing a Public Health / Community Pharmacy Pandemic Preparedness Memorandum of Understanding (MOU)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82401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Mutual Benefits:  A Pandemic Preparedness MOU Serves Public Health </a:t>
            </a:r>
            <a:r>
              <a:rPr lang="en-US" i="1" dirty="0" smtClean="0"/>
              <a:t>and</a:t>
            </a:r>
            <a:r>
              <a:rPr lang="en-US" dirty="0" smtClean="0"/>
              <a:t> Community Pharmacies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coordination before and during pandemic</a:t>
            </a:r>
          </a:p>
          <a:p>
            <a:r>
              <a:rPr lang="en-US" dirty="0" smtClean="0"/>
              <a:t>Stronger partnerships overall</a:t>
            </a:r>
          </a:p>
          <a:p>
            <a:r>
              <a:rPr lang="en-US" dirty="0" smtClean="0"/>
              <a:t>Faster, more efficient access to vaccine for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5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Leverage strengths of all partners</a:t>
            </a:r>
          </a:p>
          <a:p>
            <a:r>
              <a:rPr lang="en-US" dirty="0" smtClean="0"/>
              <a:t>Use existing pharmacy infrastructure to increase public vaccine access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Reach full vaccine coverage of the public sooner </a:t>
            </a:r>
          </a:p>
          <a:p>
            <a:r>
              <a:rPr lang="en-US" dirty="0" smtClean="0"/>
              <a:t>Ensure </a:t>
            </a:r>
            <a:r>
              <a:rPr lang="en-US" dirty="0" smtClean="0"/>
              <a:t>equity among all pandemic vaccinators</a:t>
            </a:r>
          </a:p>
          <a:p>
            <a:r>
              <a:rPr lang="en-US" dirty="0" smtClean="0"/>
              <a:t>Strengthen partnerships and model approaches for other dispensing and clinical </a:t>
            </a:r>
            <a:r>
              <a:rPr lang="en-US" dirty="0" smtClean="0"/>
              <a:t>services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Ensure early allocation of federal pandemic vaccine supply for community </a:t>
            </a:r>
            <a:r>
              <a:rPr lang="en-US" dirty="0" smtClean="0"/>
              <a:t>pharmacies</a:t>
            </a:r>
          </a:p>
          <a:p>
            <a:r>
              <a:rPr lang="en-US" dirty="0" smtClean="0"/>
              <a:t>Standardize operations and points of contact</a:t>
            </a:r>
            <a:endParaRPr lang="en-US" dirty="0" smtClean="0"/>
          </a:p>
          <a:p>
            <a:r>
              <a:rPr lang="en-US" dirty="0" smtClean="0"/>
              <a:t>Develop a distribution approach in advance</a:t>
            </a:r>
          </a:p>
          <a:p>
            <a:r>
              <a:rPr lang="en-US" dirty="0" smtClean="0"/>
              <a:t>Educate public health about pharmacy planning and response</a:t>
            </a:r>
          </a:p>
          <a:p>
            <a:r>
              <a:rPr lang="en-US" dirty="0" smtClean="0"/>
              <a:t>Use public health infrastructure, as needed</a:t>
            </a:r>
          </a:p>
          <a:p>
            <a:r>
              <a:rPr lang="en-US" dirty="0" smtClean="0"/>
              <a:t>Reduce waste and improve efficiency</a:t>
            </a:r>
          </a:p>
          <a:p>
            <a:r>
              <a:rPr lang="en-US" dirty="0" smtClean="0"/>
              <a:t>Clarify expectations and plan for information sharing</a:t>
            </a:r>
          </a:p>
          <a:p>
            <a:r>
              <a:rPr lang="en-US" dirty="0" smtClean="0"/>
              <a:t>Strengthen partnerships for other public health emergencies as well as routine healthcare issues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For Public Health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For Community Pharmacies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Specific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1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MOU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4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Pharmacist vaccinator enrollment and training</a:t>
            </a:r>
          </a:p>
          <a:p>
            <a:r>
              <a:rPr lang="en-US" dirty="0" smtClean="0"/>
              <a:t>Pandemic vaccine allocation</a:t>
            </a:r>
          </a:p>
          <a:p>
            <a:r>
              <a:rPr lang="en-US" dirty="0" smtClean="0"/>
              <a:t>Pandemic vaccine distribution</a:t>
            </a:r>
          </a:p>
          <a:p>
            <a:r>
              <a:rPr lang="en-US" dirty="0" smtClean="0"/>
              <a:t>Pandemic vaccination documentation</a:t>
            </a:r>
          </a:p>
          <a:p>
            <a:pPr lvl="1"/>
            <a:r>
              <a:rPr lang="en-US" dirty="0" smtClean="0"/>
              <a:t>Includes use of immunization information systems (IIS)</a:t>
            </a:r>
          </a:p>
          <a:p>
            <a:r>
              <a:rPr lang="en-US" dirty="0" smtClean="0"/>
              <a:t>Pandemic vaccine payment issues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3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Provider Enrollment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Pharmacy may </a:t>
            </a:r>
            <a:r>
              <a:rPr lang="en-US" b="1" dirty="0"/>
              <a:t>enroll</a:t>
            </a:r>
            <a:r>
              <a:rPr lang="en-US" b="1" dirty="0" smtClean="0"/>
              <a:t>/register </a:t>
            </a:r>
            <a:r>
              <a:rPr lang="en-US" b="1" dirty="0"/>
              <a:t>all pharmacy sites </a:t>
            </a:r>
            <a:r>
              <a:rPr lang="en-US" dirty="0"/>
              <a:t>as pandemic vaccination sites </a:t>
            </a:r>
            <a:r>
              <a:rPr lang="en-US" dirty="0" smtClean="0"/>
              <a:t>(vs. registering </a:t>
            </a:r>
            <a:r>
              <a:rPr lang="en-US" dirty="0"/>
              <a:t>each site </a:t>
            </a:r>
            <a:r>
              <a:rPr lang="en-US" dirty="0" smtClean="0"/>
              <a:t>separately)</a:t>
            </a:r>
            <a:endParaRPr lang="en-US" dirty="0"/>
          </a:p>
          <a:p>
            <a:r>
              <a:rPr lang="en-US" dirty="0"/>
              <a:t>Pharmacy </a:t>
            </a:r>
            <a:r>
              <a:rPr lang="en-US" dirty="0" smtClean="0"/>
              <a:t>is responsible </a:t>
            </a:r>
            <a:r>
              <a:rPr lang="en-US" dirty="0"/>
              <a:t>for ensuring vaccinators have appropriate </a:t>
            </a:r>
            <a:r>
              <a:rPr lang="en-US" b="1" dirty="0"/>
              <a:t>training, certification and following all guidance </a:t>
            </a:r>
            <a:r>
              <a:rPr lang="en-US" dirty="0"/>
              <a:t>from state</a:t>
            </a:r>
            <a:r>
              <a:rPr lang="en-US" dirty="0" smtClean="0"/>
              <a:t>/CDC</a:t>
            </a:r>
            <a:endParaRPr lang="en-US" dirty="0"/>
          </a:p>
          <a:p>
            <a:r>
              <a:rPr lang="en-US" dirty="0"/>
              <a:t>Pharmacy </a:t>
            </a:r>
            <a:r>
              <a:rPr lang="en-US" dirty="0" smtClean="0"/>
              <a:t>is expected </a:t>
            </a:r>
            <a:r>
              <a:rPr lang="en-US" dirty="0"/>
              <a:t>to sign </a:t>
            </a:r>
            <a:r>
              <a:rPr lang="en-US" b="1" dirty="0"/>
              <a:t>Pandemic Vaccine Provider Agreement Form</a:t>
            </a:r>
            <a:r>
              <a:rPr lang="en-US" dirty="0"/>
              <a:t>, if and when available and required by CDC</a:t>
            </a:r>
          </a:p>
          <a:p>
            <a:r>
              <a:rPr lang="en-US" dirty="0"/>
              <a:t>State responsible providing </a:t>
            </a:r>
            <a:r>
              <a:rPr lang="en-US" b="1" dirty="0"/>
              <a:t>technical assistance, material, information, and resources</a:t>
            </a:r>
            <a:r>
              <a:rPr lang="en-US" dirty="0"/>
              <a:t>, as available to assist the pharmacy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7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vaccination capacity of pharmacy, geography, pandemic epidemiology, supply, and other factors should be considered in making allocation decisions and may vary over time</a:t>
            </a:r>
          </a:p>
          <a:p>
            <a:r>
              <a:rPr lang="en-US" dirty="0"/>
              <a:t>Weekly pharmacy vaccine allocation from state should be considered in advance of response activation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2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pharmacy’s pandemic vaccine allocation </a:t>
            </a:r>
            <a:r>
              <a:rPr lang="en-US" dirty="0" smtClean="0"/>
              <a:t>is determined</a:t>
            </a:r>
            <a:r>
              <a:rPr lang="en-US" dirty="0"/>
              <a:t>, it may be shipped to one site by CDC’s contracted distributor</a:t>
            </a:r>
          </a:p>
          <a:p>
            <a:r>
              <a:rPr lang="en-US" dirty="0"/>
              <a:t>Pharmacy and/or its existing distributor may do secondary distribution to sites/ stores, in consultation with </a:t>
            </a:r>
            <a:r>
              <a:rPr lang="en-US" dirty="0" smtClean="0"/>
              <a:t>state</a:t>
            </a:r>
            <a:endParaRPr lang="en-US" dirty="0"/>
          </a:p>
          <a:p>
            <a:r>
              <a:rPr lang="en-US" dirty="0"/>
              <a:t>Information on secondary distribution should be shared with state at least weekly or as determined by </a:t>
            </a:r>
            <a:r>
              <a:rPr lang="en-US" dirty="0" smtClean="0"/>
              <a:t>state </a:t>
            </a:r>
            <a:r>
              <a:rPr lang="en-US" dirty="0"/>
              <a:t>law/policies for the duration of time requested by the </a:t>
            </a:r>
            <a:r>
              <a:rPr lang="en-US" dirty="0" smtClean="0"/>
              <a:t>state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44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 administration data from pharmacy sites should be submitted to vaccine registry/ IIS within 1 week of date of administration, if applicable</a:t>
            </a:r>
          </a:p>
          <a:p>
            <a:r>
              <a:rPr lang="en-US" dirty="0"/>
              <a:t>System for assessing prior pandemic vaccination status should be planned for, if multiple doses </a:t>
            </a:r>
            <a:r>
              <a:rPr lang="en-US" dirty="0" smtClean="0"/>
              <a:t>are required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4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will purchase all pandemic vaccine and constituent products</a:t>
            </a:r>
          </a:p>
          <a:p>
            <a:r>
              <a:rPr lang="en-US" dirty="0"/>
              <a:t>Pharmacy may seek payment for vaccine administration, cannot exceed the regional Medicare vaccination administration rate</a:t>
            </a:r>
          </a:p>
          <a:p>
            <a:r>
              <a:rPr lang="en-US" dirty="0"/>
              <a:t>Pharmacy encouraged not to turn patients away due to inability to pay for vaccine administration payment</a:t>
            </a:r>
          </a:p>
          <a:p>
            <a:r>
              <a:rPr lang="en-US" dirty="0"/>
              <a:t>If the Emergency Prescription Assistance Program (EPAP) is enacted by the Federal government, </a:t>
            </a:r>
            <a:r>
              <a:rPr lang="en-US" dirty="0" smtClean="0"/>
              <a:t>pharmacy </a:t>
            </a:r>
            <a:r>
              <a:rPr lang="en-US" dirty="0"/>
              <a:t>may utilize the EPAP mechanism, if allowable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4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Provide planning and technical assistance to the Pharmacy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Provide timely updates regarding vaccine allocations, releasable information regarding the emergency, and changes in guidance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Coordinate with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State Pharmacy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Association and/or Board of Pharmacy in advance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Coordinate with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pharmacy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to retrieve and/or dispose of any unused pandemic vaccine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327278" y="2191531"/>
            <a:ext cx="4263613" cy="3535363"/>
          </a:xfrm>
        </p:spPr>
        <p:txBody>
          <a:bodyPr/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Coordinate with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State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Pharmacy Association, so that a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pharmacy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representative participates in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State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Pharmacy Association meetings, if applicable.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Coordinate with the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state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to ensure statewide consistency with implementation of screening forms, educational material, billing, and training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Participate in all planning discussions and exercises with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state,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as applicable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Document vaccinations administered in the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state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IIS or as required by the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state 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State Responsibilities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Pharmacy Responsibilities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9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 Background:  How Did We Get Here?</a:t>
            </a:r>
          </a:p>
          <a:p>
            <a:r>
              <a:rPr lang="en-US" dirty="0" smtClean="0"/>
              <a:t>Mutual and Specific Benefits of an MOU</a:t>
            </a:r>
          </a:p>
          <a:p>
            <a:pPr lvl="1"/>
            <a:r>
              <a:rPr lang="en-US" dirty="0" smtClean="0"/>
              <a:t>For public health</a:t>
            </a:r>
          </a:p>
          <a:p>
            <a:pPr lvl="1"/>
            <a:r>
              <a:rPr lang="en-US" dirty="0" smtClean="0"/>
              <a:t>For community pharmacies</a:t>
            </a:r>
          </a:p>
          <a:p>
            <a:r>
              <a:rPr lang="en-US" dirty="0" smtClean="0"/>
              <a:t>MOU Components</a:t>
            </a:r>
          </a:p>
          <a:p>
            <a:pPr lvl="1"/>
            <a:r>
              <a:rPr lang="en-US" dirty="0" smtClean="0"/>
              <a:t>Enrollment and training</a:t>
            </a:r>
          </a:p>
          <a:p>
            <a:pPr lvl="1"/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Payment</a:t>
            </a:r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smtClean="0"/>
              <a:t>Steps Toward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7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Steps to MOU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46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9805226"/>
              </p:ext>
            </p:extLst>
          </p:nvPr>
        </p:nvGraphicFramePr>
        <p:xfrm>
          <a:off x="312283" y="671441"/>
          <a:ext cx="8092553" cy="484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MOU Process … and Beyond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35909762"/>
              </p:ext>
            </p:extLst>
          </p:nvPr>
        </p:nvGraphicFramePr>
        <p:xfrm>
          <a:off x="302519" y="1658378"/>
          <a:ext cx="8114930" cy="540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22409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7850"/>
            <a:ext cx="7886700" cy="1030291"/>
          </a:xfrm>
        </p:spPr>
        <p:txBody>
          <a:bodyPr/>
          <a:lstStyle/>
          <a:p>
            <a:pPr algn="ctr"/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44850"/>
            <a:ext cx="7886700" cy="41667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A441E"/>
                </a:solidFill>
              </a:rPr>
              <a:t>[Add here]</a:t>
            </a:r>
            <a:endParaRPr lang="en-US" dirty="0">
              <a:solidFill>
                <a:srgbClr val="CA4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0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MOU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Pharmacy Role in Seasonal and Pandemic Immunizations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Pharmacists are </a:t>
            </a:r>
            <a:r>
              <a:rPr lang="en-US" b="1" dirty="0" smtClean="0"/>
              <a:t>already</a:t>
            </a:r>
            <a:r>
              <a:rPr lang="en-US" dirty="0" smtClean="0"/>
              <a:t> important routine immunizers across the United States</a:t>
            </a:r>
          </a:p>
          <a:p>
            <a:pPr lvl="1"/>
            <a:r>
              <a:rPr lang="en-US" dirty="0" smtClean="0"/>
              <a:t>Approximately 260,000 pharmacists provide vaccinations</a:t>
            </a:r>
          </a:p>
          <a:p>
            <a:pPr lvl="1"/>
            <a:r>
              <a:rPr lang="en-US" dirty="0" smtClean="0"/>
              <a:t>20% of seasonal influenza vaccinations of adults are administered in a pharmacy or retail setting</a:t>
            </a:r>
          </a:p>
          <a:p>
            <a:r>
              <a:rPr lang="en-US" dirty="0" smtClean="0"/>
              <a:t>Pharmacists would become </a:t>
            </a:r>
            <a:r>
              <a:rPr lang="en-US" b="1" dirty="0" smtClean="0"/>
              <a:t>even more crucial </a:t>
            </a:r>
            <a:r>
              <a:rPr lang="en-US" dirty="0" smtClean="0"/>
              <a:t>during a pandemic</a:t>
            </a:r>
          </a:p>
          <a:p>
            <a:pPr lvl="1"/>
            <a:r>
              <a:rPr lang="en-US" dirty="0" smtClean="0"/>
              <a:t>Pharmacists were underutilized during H1N1 (2009)</a:t>
            </a:r>
          </a:p>
          <a:p>
            <a:pPr lvl="1"/>
            <a:r>
              <a:rPr lang="en-US" dirty="0" smtClean="0"/>
              <a:t>If vaccine were provided in a more timely way, the time to vaccinate the public could be reduced significantly</a:t>
            </a:r>
          </a:p>
          <a:p>
            <a:pPr lvl="1"/>
            <a:r>
              <a:rPr lang="en-US" dirty="0" smtClean="0"/>
              <a:t>Widespread vaccination at or after the peak of disease would have little impact</a:t>
            </a:r>
            <a:endParaRPr lang="en-US" dirty="0"/>
          </a:p>
          <a:p>
            <a:endParaRPr lang="en-US" sz="2000" dirty="0" smtClean="0"/>
          </a:p>
          <a:p>
            <a:pPr marL="257175" lvl="1" indent="0">
              <a:buNone/>
            </a:pPr>
            <a:endParaRPr lang="en-US" sz="2000" dirty="0" smtClean="0"/>
          </a:p>
          <a:p>
            <a:pPr marL="514350" lvl="2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3606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Bottom Line:  Public Health Needs Community Pharmacies to Protect the Public During A Pandemic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628224"/>
              </p:ext>
            </p:extLst>
          </p:nvPr>
        </p:nvGraphicFramePr>
        <p:xfrm>
          <a:off x="0" y="1451020"/>
          <a:ext cx="8721207" cy="481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20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09544" y="597073"/>
            <a:ext cx="7886700" cy="1030291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6794"/>
                </a:solidFill>
              </a:rPr>
              <a:t>Unique Influenza Pandemic Logistics/Planning</a:t>
            </a:r>
            <a:endParaRPr lang="en-US" sz="3200" dirty="0">
              <a:solidFill>
                <a:srgbClr val="006794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46393854"/>
              </p:ext>
            </p:extLst>
          </p:nvPr>
        </p:nvGraphicFramePr>
        <p:xfrm>
          <a:off x="769259" y="1609731"/>
          <a:ext cx="7554682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341"/>
                <a:gridCol w="37773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Influenza Pandemic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Seasonal Flu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Federal government works with vaccine manufacturers to develop pandemic vaccine supply for entire U.S.</a:t>
                      </a:r>
                      <a:endParaRPr lang="en-US" sz="1600" baseline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Routinely handled as localized public health emergencies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State public health programs receive weekly </a:t>
                      </a:r>
                      <a:r>
                        <a:rPr lang="en-US" sz="1600" i="1" baseline="0" dirty="0" smtClean="0"/>
                        <a:t>pro rata </a:t>
                      </a:r>
                      <a:r>
                        <a:rPr lang="en-US" sz="1600" baseline="0" dirty="0" smtClean="0"/>
                        <a:t>allocations and manage orders/distribution within the state</a:t>
                      </a:r>
                      <a:endParaRPr lang="en-US" sz="16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Healthcare providers order pandemic vaccine from public health</a:t>
                      </a:r>
                      <a:endParaRPr lang="en-US" sz="1600" baseline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Seasonal flu vaccine is distributed directly to healthcare providers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Higher levels of tracking may be required</a:t>
                      </a:r>
                      <a:endParaRPr lang="en-US" sz="16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Recommendations for use may differ for pandemic vaccines (e.g., multiple </a:t>
                      </a:r>
                      <a:r>
                        <a:rPr lang="en-US" sz="1600" baseline="0" dirty="0" smtClean="0"/>
                        <a:t>doses, matching/mixing adjuvant)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Administration is routine and familiar (repeated annually)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Affects all groups and ages, so public health response must be broad and sustained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Often focused on select age groups and subpopulations for a winter season</a:t>
                      </a:r>
                      <a:endParaRPr lang="en-US" sz="160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39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Few state or local public health agencies have formal agreements in place with pharmacies to improve pandemic response </a:t>
            </a:r>
          </a:p>
          <a:p>
            <a:r>
              <a:rPr lang="en-US" sz="2000" dirty="0" smtClean="0"/>
              <a:t>One-third of public health programs would incorporate pharmacies later in the vaccine response</a:t>
            </a:r>
          </a:p>
          <a:p>
            <a:pPr lvl="1"/>
            <a:r>
              <a:rPr lang="en-US" sz="1600" dirty="0" smtClean="0"/>
              <a:t>Too late!</a:t>
            </a:r>
            <a:endParaRPr lang="en-US" sz="1600" dirty="0"/>
          </a:p>
          <a:p>
            <a:r>
              <a:rPr lang="en-US" sz="2000" dirty="0" smtClean="0"/>
              <a:t>Even with sufficient vaccine supply, many public health programs report that less than 5% of state pandemic vaccine would be allocated to pharmacies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660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the Planning Gaps:  An MOU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CDC and ASTHO Partnership (2013) to determine best practices for increasing coordination</a:t>
            </a:r>
          </a:p>
          <a:p>
            <a:r>
              <a:rPr lang="en-US" sz="2000" dirty="0" smtClean="0"/>
              <a:t>Template MOU (2015)</a:t>
            </a:r>
          </a:p>
          <a:p>
            <a:r>
              <a:rPr lang="en-US" sz="2000" dirty="0" smtClean="0"/>
              <a:t>Pilot project in three states to test implementing MOU (2015-2016)</a:t>
            </a:r>
          </a:p>
          <a:p>
            <a:pPr lvl="1"/>
            <a:r>
              <a:rPr lang="en-US" sz="1600" dirty="0" smtClean="0"/>
              <a:t>Arkansas</a:t>
            </a:r>
          </a:p>
          <a:p>
            <a:pPr lvl="1"/>
            <a:r>
              <a:rPr lang="en-US" sz="1600" dirty="0" smtClean="0"/>
              <a:t>Tennessee</a:t>
            </a:r>
          </a:p>
          <a:p>
            <a:pPr lvl="1"/>
            <a:r>
              <a:rPr lang="en-US" sz="1600" dirty="0" smtClean="0"/>
              <a:t>Georgia</a:t>
            </a:r>
          </a:p>
          <a:p>
            <a:r>
              <a:rPr lang="en-US" sz="2000" dirty="0" smtClean="0"/>
              <a:t>Stakeholder meeting at American Pharmacists Association (</a:t>
            </a:r>
            <a:r>
              <a:rPr lang="en-US" sz="2000" dirty="0" err="1" smtClean="0"/>
              <a:t>APhA</a:t>
            </a:r>
            <a:r>
              <a:rPr lang="en-US" sz="2000" dirty="0" smtClean="0"/>
              <a:t>) annual meeting (March 2016) </a:t>
            </a:r>
          </a:p>
          <a:p>
            <a:pPr lvl="1"/>
            <a:r>
              <a:rPr lang="en-US" sz="1600" dirty="0" err="1" smtClean="0"/>
              <a:t>APhA</a:t>
            </a:r>
            <a:endParaRPr lang="en-US" sz="1600" dirty="0" smtClean="0"/>
          </a:p>
          <a:p>
            <a:pPr lvl="1"/>
            <a:r>
              <a:rPr lang="en-US" sz="1600" dirty="0" smtClean="0"/>
              <a:t>ASTHO</a:t>
            </a:r>
          </a:p>
          <a:p>
            <a:pPr lvl="1"/>
            <a:r>
              <a:rPr lang="en-US" sz="1600" dirty="0" smtClean="0"/>
              <a:t>CDC</a:t>
            </a:r>
          </a:p>
          <a:p>
            <a:pPr lvl="1"/>
            <a:r>
              <a:rPr lang="en-US" sz="1600" dirty="0" smtClean="0"/>
              <a:t>NASPA</a:t>
            </a:r>
          </a:p>
          <a:p>
            <a:pPr lvl="1"/>
            <a:r>
              <a:rPr lang="en-US" sz="1600" dirty="0" smtClean="0"/>
              <a:t>NACDS</a:t>
            </a:r>
          </a:p>
          <a:p>
            <a:pPr marL="257175" lvl="1" indent="0">
              <a:buNone/>
            </a:pPr>
            <a:endParaRPr lang="en-US" sz="1400" dirty="0"/>
          </a:p>
        </p:txBody>
      </p:sp>
      <p:pic>
        <p:nvPicPr>
          <p:cNvPr id="4" name="Picture 3" descr="C:\Users\kweaver\Dropbox\NASPA Staff Files\NASPA Operations\Website\Photos\APhA Logo w tag line [2C]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40" y="5045370"/>
            <a:ext cx="2881630" cy="71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weaver\Dropbox\NASPA Staff Files\NASPA Operations\Website\Photos\NACDS_horizontalLogo_Pri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20" y="4441127"/>
            <a:ext cx="2877820" cy="46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0.gstatic.com/images?q=tbn:ANd9GcSgP7Ch1voAJaZtvSVPn5yWFDDqEP5JdOzseFLmGx-g4LImuwimcW-UgMS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80" y="4496933"/>
            <a:ext cx="1260475" cy="9220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66" y="5064745"/>
            <a:ext cx="1847215" cy="10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MOU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83405"/>
      </p:ext>
    </p:extLst>
  </p:cSld>
  <p:clrMapOvr>
    <a:masterClrMapping/>
  </p:clrMapOvr>
</p:sld>
</file>

<file path=ppt/theme/theme1.xml><?xml version="1.0" encoding="utf-8"?>
<a:theme xmlns:a="http://schemas.openxmlformats.org/drawingml/2006/main" name="ASTHO Theme">
  <a:themeElements>
    <a:clrScheme name="ASTHO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94"/>
      </a:accent1>
      <a:accent2>
        <a:srgbClr val="F09732"/>
      </a:accent2>
      <a:accent3>
        <a:srgbClr val="F2C43C"/>
      </a:accent3>
      <a:accent4>
        <a:srgbClr val="6EB454"/>
      </a:accent4>
      <a:accent5>
        <a:srgbClr val="00ADB8"/>
      </a:accent5>
      <a:accent6>
        <a:srgbClr val="BE383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STHO Theme" id="{3D1E84F6-A727-47A2-A5C4-C5E6B19C63C6}" vid="{801ABD8D-CD18-4E0F-82D3-131AE98E1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/>
    <Synchronization>Asynchronous</Synchronization>
    <Type>10002</Type>
    <SequenceNumber>10000</SequenceNumber>
    <Assembly>SusQtech.Products.SPActivities, Version=1.0.0.0, Culture=neutral, PublicKeyToken=e55627b63966066a</Assembly>
    <Class>SusQtech.Products.SPActivities.Events.DocumentReceiver</Class>
    <Data/>
    <Filter/>
  </Receiver>
  <Receiver>
    <Name/>
    <Synchronization>Asynchronous</Synchronization>
    <Type>10002</Type>
    <SequenceNumber>10000</SequenceNumber>
    <Assembly>SusQtech.Products.SPActivities, Version=1.0.0.0, Culture=neutral, PublicKeyToken=e55627b63966066a</Assembly>
    <Class>SusQtech.Products.SPActivities.Events.DocumentReceiver</Class>
    <Data/>
    <Filter/>
  </Receiver>
  <Receiver>
    <Name/>
    <Synchronization>Asynchronous</Synchronization>
    <Type>10001</Type>
    <SequenceNumber>10000</SequenceNumber>
    <Assembly>SusQtech.Products.SPActivities, Version=1.0.0.0, Culture=neutral, PublicKeyToken=e55627b63966066a</Assembly>
    <Class>SusQtech.Products.SPActivities.Events.DocumentReceiver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4BC68A05E4D44B76C91C209330503" ma:contentTypeVersion="1" ma:contentTypeDescription="Create a new document." ma:contentTypeScope="" ma:versionID="f8680f45945da9b1bf50889a667d16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815886-525E-4961-BE5C-A049C54A598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41B93D-1C7E-47BC-9C24-44565E8BE2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A1E5DC-733D-463F-B64D-C4443850D58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445B5E-14D4-4483-99F5-626314E30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1395</TotalTime>
  <Words>1141</Words>
  <Application>Microsoft Macintosh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ASTHO Theme</vt:lpstr>
      <vt:lpstr>Implementing a Public Health / Community Pharmacy Pandemic Preparedness Memorandum of Understanding (MOU)</vt:lpstr>
      <vt:lpstr>Overview</vt:lpstr>
      <vt:lpstr>  MOU Background</vt:lpstr>
      <vt:lpstr>Community Pharmacy Role in Seasonal and Pandemic Immunizations</vt:lpstr>
      <vt:lpstr>The Bottom Line:  Public Health Needs Community Pharmacies to Protect the Public During A Pandemic</vt:lpstr>
      <vt:lpstr>PowerPoint Presentation</vt:lpstr>
      <vt:lpstr>Planning Gaps</vt:lpstr>
      <vt:lpstr>Addressing the Planning Gaps:  An MOU Template</vt:lpstr>
      <vt:lpstr>  MOU Benefits</vt:lpstr>
      <vt:lpstr>Mutual Benefits:  A Pandemic Preparedness MOU Serves Public Health and Community Pharmacies</vt:lpstr>
      <vt:lpstr>PowerPoint Presentation</vt:lpstr>
      <vt:lpstr>   MOU Components</vt:lpstr>
      <vt:lpstr>MOU Components</vt:lpstr>
      <vt:lpstr>Provider Enrollment and Training</vt:lpstr>
      <vt:lpstr>Allocation</vt:lpstr>
      <vt:lpstr>Distribution</vt:lpstr>
      <vt:lpstr>Documentation</vt:lpstr>
      <vt:lpstr>Payment</vt:lpstr>
      <vt:lpstr>PowerPoint Presentation</vt:lpstr>
      <vt:lpstr>  Steps to MOU Implementation</vt:lpstr>
      <vt:lpstr>Steps in the MOU Process … and Beyond</vt:lpstr>
      <vt:lpstr>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Briscoe</dc:creator>
  <cp:lastModifiedBy>Nicole Lezin</cp:lastModifiedBy>
  <cp:revision>43</cp:revision>
  <cp:lastPrinted>2016-05-30T16:39:29Z</cp:lastPrinted>
  <dcterms:created xsi:type="dcterms:W3CDTF">2014-07-03T16:44:24Z</dcterms:created>
  <dcterms:modified xsi:type="dcterms:W3CDTF">2016-06-27T21:30:01Z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0x01010090F4BC68A05E4D44B76C91C209330503</vt:lpwstr>
  </property>
  <property fmtid="{D5CDD505-2E9C-101B-9397-08002B2CF9AE}" pid="3" name="SQTSPActLastActEvent">
    <vt:lpwstr>635884498763669589</vt:lpwstr>
  </property>
</Properties>
</file>